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  <p:sldMasterId id="2147483721" r:id="rId4"/>
    <p:sldMasterId id="2147483733" r:id="rId5"/>
    <p:sldMasterId id="2147483759" r:id="rId6"/>
    <p:sldMasterId id="2147483771" r:id="rId7"/>
    <p:sldMasterId id="2147483784" r:id="rId8"/>
    <p:sldMasterId id="2147483810" r:id="rId9"/>
    <p:sldMasterId id="2147483837" r:id="rId10"/>
    <p:sldMasterId id="2147483849" r:id="rId11"/>
    <p:sldMasterId id="2147483861" r:id="rId12"/>
    <p:sldMasterId id="2147483873" r:id="rId13"/>
  </p:sldMasterIdLst>
  <p:notesMasterIdLst>
    <p:notesMasterId r:id="rId45"/>
  </p:notesMasterIdLst>
  <p:handoutMasterIdLst>
    <p:handoutMasterId r:id="rId46"/>
  </p:handoutMasterIdLst>
  <p:sldIdLst>
    <p:sldId id="306" r:id="rId14"/>
    <p:sldId id="296" r:id="rId15"/>
    <p:sldId id="287" r:id="rId16"/>
    <p:sldId id="309" r:id="rId17"/>
    <p:sldId id="310" r:id="rId18"/>
    <p:sldId id="332" r:id="rId19"/>
    <p:sldId id="316" r:id="rId20"/>
    <p:sldId id="312" r:id="rId21"/>
    <p:sldId id="313" r:id="rId22"/>
    <p:sldId id="314" r:id="rId23"/>
    <p:sldId id="333" r:id="rId24"/>
    <p:sldId id="336" r:id="rId25"/>
    <p:sldId id="320" r:id="rId26"/>
    <p:sldId id="334" r:id="rId27"/>
    <p:sldId id="284" r:id="rId28"/>
    <p:sldId id="300" r:id="rId29"/>
    <p:sldId id="322" r:id="rId30"/>
    <p:sldId id="346" r:id="rId31"/>
    <p:sldId id="347" r:id="rId32"/>
    <p:sldId id="348" r:id="rId33"/>
    <p:sldId id="349" r:id="rId34"/>
    <p:sldId id="350" r:id="rId35"/>
    <p:sldId id="341" r:id="rId36"/>
    <p:sldId id="298" r:id="rId37"/>
    <p:sldId id="261" r:id="rId38"/>
    <p:sldId id="342" r:id="rId39"/>
    <p:sldId id="326" r:id="rId40"/>
    <p:sldId id="343" r:id="rId41"/>
    <p:sldId id="337" r:id="rId42"/>
    <p:sldId id="345" r:id="rId43"/>
    <p:sldId id="344" r:id="rId44"/>
  </p:sldIdLst>
  <p:sldSz cx="12179300" cy="9134475" type="ledger"/>
  <p:notesSz cx="7010400" cy="9296400"/>
  <p:defaultTextStyle>
    <a:defPPr>
      <a:defRPr lang="en-US"/>
    </a:defPPr>
    <a:lvl1pPr marL="0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252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6502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4748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3000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1250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9499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7750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6002" algn="l" defTabSz="1216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264D74"/>
    <a:srgbClr val="CC3300"/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85821" autoAdjust="0"/>
  </p:normalViewPr>
  <p:slideViewPr>
    <p:cSldViewPr>
      <p:cViewPr varScale="1">
        <p:scale>
          <a:sx n="55" d="100"/>
          <a:sy n="55" d="100"/>
        </p:scale>
        <p:origin x="108" y="180"/>
      </p:cViewPr>
      <p:guideLst>
        <p:guide orient="horz" pos="2877"/>
        <p:guide pos="3836"/>
      </p:guideLst>
    </p:cSldViewPr>
  </p:slideViewPr>
  <p:outlineViewPr>
    <p:cViewPr>
      <p:scale>
        <a:sx n="33" d="100"/>
        <a:sy n="33" d="100"/>
      </p:scale>
      <p:origin x="0" y="-109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74"/>
    </p:cViewPr>
  </p:sorterViewPr>
  <p:notesViewPr>
    <p:cSldViewPr>
      <p:cViewPr varScale="1">
        <p:scale>
          <a:sx n="78" d="100"/>
          <a:sy n="78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r>
              <a:rPr lang="en-US" smtClean="0"/>
              <a:t>6/29/2017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04568D2C-3741-4C48-B343-9546185D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223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072" cy="464625"/>
          </a:xfrm>
          <a:prstGeom prst="rect">
            <a:avLst/>
          </a:prstGeom>
        </p:spPr>
        <p:txBody>
          <a:bodyPr vert="horz" lIns="60375" tIns="30187" rIns="60375" bIns="3018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375" tIns="30187" rIns="60375" bIns="301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274" y="4415400"/>
            <a:ext cx="5607856" cy="4183575"/>
          </a:xfrm>
          <a:prstGeom prst="rect">
            <a:avLst/>
          </a:prstGeom>
        </p:spPr>
        <p:txBody>
          <a:bodyPr vert="horz" lIns="60375" tIns="30187" rIns="60375" bIns="301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1"/>
            <a:ext cx="3038072" cy="464625"/>
          </a:xfrm>
          <a:prstGeom prst="rect">
            <a:avLst/>
          </a:prstGeom>
        </p:spPr>
        <p:txBody>
          <a:bodyPr vert="horz" lIns="60375" tIns="30187" rIns="60375" bIns="3018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861A167-3861-4E36-9393-DCAC448FA3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261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78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56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34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713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95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71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746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428" algn="l" defTabSz="9133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01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12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499610"/>
          </a:xfrm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24749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544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defTabSz="1216444">
              <a:defRPr/>
            </a:pPr>
            <a:fld id="{9EDE8200-31F4-4735-B0A7-B783287BEDA4}" type="slidenum">
              <a:rPr lang="en-US">
                <a:solidFill>
                  <a:prstClr val="black"/>
                </a:solidFill>
                <a:latin typeface="Calibri"/>
              </a:rPr>
              <a:pPr defTabSz="121644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1216444"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6/29/2017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624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defTabSz="1216444">
              <a:defRPr/>
            </a:pPr>
            <a:fld id="{9EDE8200-31F4-4735-B0A7-B783287BEDA4}" type="slidenum">
              <a:rPr lang="en-US">
                <a:solidFill>
                  <a:prstClr val="black"/>
                </a:solidFill>
                <a:latin typeface="Calibri"/>
              </a:rPr>
              <a:pPr defTabSz="121644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1216444"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6/29/2017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766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fld id="{9EDE8200-31F4-4735-B0A7-B783287BEDA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77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701273" y="4416553"/>
            <a:ext cx="5607856" cy="41835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64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defTabSz="1216444">
              <a:defRPr/>
            </a:pPr>
            <a:fld id="{9EDE8200-31F4-4735-B0A7-B783287BEDA4}" type="slidenum">
              <a:rPr lang="en-US">
                <a:solidFill>
                  <a:prstClr val="black"/>
                </a:solidFill>
                <a:latin typeface="Calibri"/>
              </a:rPr>
              <a:pPr defTabSz="121644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1216444"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6/29/2017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563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03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8200-31F4-4735-B0A7-B783287BED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6/29/2017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61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fld id="{9EDE8200-31F4-4735-B0A7-B783287BEDA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2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470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8200-31F4-4735-B0A7-B783287BED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6/29/2017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913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8200-31F4-4735-B0A7-B783287BED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6/29/2017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9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97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fld id="{9EDE8200-31F4-4735-B0A7-B783287BEDA4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343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fld id="{9EDE8200-31F4-4735-B0A7-B783287BEDA4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44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6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8200-31F4-4735-B0A7-B783287BED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6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6/29/2017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69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defTabSz="1216444">
              <a:defRPr/>
            </a:pPr>
            <a:fld id="{9EDE8200-31F4-4735-B0A7-B783287BEDA4}" type="slidenum">
              <a:rPr lang="en-US">
                <a:solidFill>
                  <a:prstClr val="black"/>
                </a:solidFill>
                <a:latin typeface="Calibri"/>
              </a:rPr>
              <a:pPr defTabSz="1216444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1216444"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6/29/2017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6392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6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8200-31F4-4735-B0A7-B783287BED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6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6/29/2017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06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0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fld id="{9EDE8200-31F4-4735-B0A7-B783287BEDA4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38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6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8200-31F4-4735-B0A7-B783287BED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6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6/29/2017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80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6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E8200-31F4-4735-B0A7-B783287BEDA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12164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6/29/2017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6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6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489572" indent="-18765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753753" indent="-14991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055673" indent="-14991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357594" indent="-14991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1659514" indent="-14991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1961434" indent="-14991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263355" indent="-14991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2565275" indent="-14991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603841" eaLnBrk="1" fontAlgn="base" hangingPunct="1">
              <a:spcBef>
                <a:spcPct val="0"/>
              </a:spcBef>
              <a:spcAft>
                <a:spcPct val="0"/>
              </a:spcAft>
            </a:pPr>
            <a:fld id="{5D64D744-D0AE-492D-AC95-7B5267C358C1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603841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0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3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169" y="8829821"/>
            <a:ext cx="3038072" cy="464625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489572" indent="-18765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753753" indent="-14991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055673" indent="-14991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1357594" indent="-14991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1659514" indent="-14991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1961434" indent="-14991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263355" indent="-14991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2565275" indent="-14991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defTabSz="603841" eaLnBrk="1" fontAlgn="base" hangingPunct="1">
              <a:spcBef>
                <a:spcPct val="0"/>
              </a:spcBef>
              <a:spcAft>
                <a:spcPct val="0"/>
              </a:spcAft>
            </a:pPr>
            <a:fld id="{7B4F608E-9090-48BB-A8EE-466D37864F55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defTabSz="603841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6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Image Placeholder 3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6/29/2017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1A167-3861-4E36-9393-DCAC448FA3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50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0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279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A647-653D-44B9-ACFF-E1177B64F2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632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7751" y="811953"/>
            <a:ext cx="2588101" cy="73075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811953"/>
            <a:ext cx="7561315" cy="73075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0422-327E-4CB9-9B1F-5220DE093A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076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B332-441E-43D1-ABC1-40276BE298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19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652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117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22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450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54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2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9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229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9755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84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00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87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81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01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341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256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3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733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847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325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3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780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46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58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14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2" y="5869748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2" y="3871582"/>
            <a:ext cx="10352405" cy="1998166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3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7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1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56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69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3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57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11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259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80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80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249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39" indent="0">
              <a:buNone/>
              <a:defRPr sz="2664" b="1"/>
            </a:lvl2pPr>
            <a:lvl3pPr marL="1217877" indent="0">
              <a:buNone/>
              <a:defRPr sz="2397" b="1"/>
            </a:lvl3pPr>
            <a:lvl4pPr marL="1826817" indent="0">
              <a:buNone/>
              <a:defRPr sz="2131" b="1"/>
            </a:lvl4pPr>
            <a:lvl5pPr marL="2435756" indent="0">
              <a:buNone/>
              <a:defRPr sz="2131" b="1"/>
            </a:lvl5pPr>
            <a:lvl6pPr marL="3044694" indent="0">
              <a:buNone/>
              <a:defRPr sz="2131" b="1"/>
            </a:lvl6pPr>
            <a:lvl7pPr marL="3653633" indent="0">
              <a:buNone/>
              <a:defRPr sz="2131" b="1"/>
            </a:lvl7pPr>
            <a:lvl8pPr marL="4262573" indent="0">
              <a:buNone/>
              <a:defRPr sz="2131" b="1"/>
            </a:lvl8pPr>
            <a:lvl9pPr marL="4871511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7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39" indent="0">
              <a:buNone/>
              <a:defRPr sz="2664" b="1"/>
            </a:lvl2pPr>
            <a:lvl3pPr marL="1217877" indent="0">
              <a:buNone/>
              <a:defRPr sz="2397" b="1"/>
            </a:lvl3pPr>
            <a:lvl4pPr marL="1826817" indent="0">
              <a:buNone/>
              <a:defRPr sz="2131" b="1"/>
            </a:lvl4pPr>
            <a:lvl5pPr marL="2435756" indent="0">
              <a:buNone/>
              <a:defRPr sz="2131" b="1"/>
            </a:lvl5pPr>
            <a:lvl6pPr marL="3044694" indent="0">
              <a:buNone/>
              <a:defRPr sz="2131" b="1"/>
            </a:lvl6pPr>
            <a:lvl7pPr marL="3653633" indent="0">
              <a:buNone/>
              <a:defRPr sz="2131" b="1"/>
            </a:lvl7pPr>
            <a:lvl8pPr marL="4262573" indent="0">
              <a:buNone/>
              <a:defRPr sz="2131" b="1"/>
            </a:lvl8pPr>
            <a:lvl9pPr marL="4871511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7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7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425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770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85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7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7" y="1911476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39" indent="0">
              <a:buNone/>
              <a:defRPr sz="1598"/>
            </a:lvl2pPr>
            <a:lvl3pPr marL="1217877" indent="0">
              <a:buNone/>
              <a:defRPr sz="1332"/>
            </a:lvl3pPr>
            <a:lvl4pPr marL="1826817" indent="0">
              <a:buNone/>
              <a:defRPr sz="1199"/>
            </a:lvl4pPr>
            <a:lvl5pPr marL="2435756" indent="0">
              <a:buNone/>
              <a:defRPr sz="1199"/>
            </a:lvl5pPr>
            <a:lvl6pPr marL="3044694" indent="0">
              <a:buNone/>
              <a:defRPr sz="1199"/>
            </a:lvl6pPr>
            <a:lvl7pPr marL="3653633" indent="0">
              <a:buNone/>
              <a:defRPr sz="1199"/>
            </a:lvl7pPr>
            <a:lvl8pPr marL="4262573" indent="0">
              <a:buNone/>
              <a:defRPr sz="1199"/>
            </a:lvl8pPr>
            <a:lvl9pPr marL="4871511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359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39" indent="0">
              <a:buNone/>
              <a:defRPr sz="3729"/>
            </a:lvl2pPr>
            <a:lvl3pPr marL="1217877" indent="0">
              <a:buNone/>
              <a:defRPr sz="3197"/>
            </a:lvl3pPr>
            <a:lvl4pPr marL="1826817" indent="0">
              <a:buNone/>
              <a:defRPr sz="2664"/>
            </a:lvl4pPr>
            <a:lvl5pPr marL="2435756" indent="0">
              <a:buNone/>
              <a:defRPr sz="2664"/>
            </a:lvl5pPr>
            <a:lvl6pPr marL="3044694" indent="0">
              <a:buNone/>
              <a:defRPr sz="2664"/>
            </a:lvl6pPr>
            <a:lvl7pPr marL="3653633" indent="0">
              <a:buNone/>
              <a:defRPr sz="2664"/>
            </a:lvl7pPr>
            <a:lvl8pPr marL="4262573" indent="0">
              <a:buNone/>
              <a:defRPr sz="2664"/>
            </a:lvl8pPr>
            <a:lvl9pPr marL="4871511" indent="0">
              <a:buNone/>
              <a:defRPr sz="26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39" indent="0">
              <a:buNone/>
              <a:defRPr sz="1598"/>
            </a:lvl2pPr>
            <a:lvl3pPr marL="1217877" indent="0">
              <a:buNone/>
              <a:defRPr sz="1332"/>
            </a:lvl3pPr>
            <a:lvl4pPr marL="1826817" indent="0">
              <a:buNone/>
              <a:defRPr sz="1199"/>
            </a:lvl4pPr>
            <a:lvl5pPr marL="2435756" indent="0">
              <a:buNone/>
              <a:defRPr sz="1199"/>
            </a:lvl5pPr>
            <a:lvl6pPr marL="3044694" indent="0">
              <a:buNone/>
              <a:defRPr sz="1199"/>
            </a:lvl6pPr>
            <a:lvl7pPr marL="3653633" indent="0">
              <a:buNone/>
              <a:defRPr sz="1199"/>
            </a:lvl7pPr>
            <a:lvl8pPr marL="4262573" indent="0">
              <a:buNone/>
              <a:defRPr sz="1199"/>
            </a:lvl8pPr>
            <a:lvl9pPr marL="4871511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736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302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918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1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19B05-EE93-424B-B886-CC828A71E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0526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CEA0-463A-441B-A531-825F301A08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2803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9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2EEC-B241-46C4-BB06-488994C03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7205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81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81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0F5-0817-405B-B112-138BF5618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61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7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7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C5B0-4B58-4E3D-942B-4E146558E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2001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144B-6B9B-4133-AE93-9CD202C31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534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5769-E0EE-421A-9E30-72A8D3422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054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7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1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7" y="1911477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F9AC-76B2-488F-94C6-70F83C03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6141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 rtlCol="0">
            <a:normAutofit/>
          </a:bodyPr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2F7F1-B3DE-4DEC-9B35-FBF54F538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8859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7336-926E-4C3F-BE51-D96F3D2B0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472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6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6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A8E4-FC7C-447C-AE37-B5F1EA8E1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06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95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05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28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9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5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25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79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783E-E8CA-45C9-91BA-A2B00AF182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9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9AA4D-E94C-42DD-98B2-7F61190695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0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34B1-15F3-4AD6-80D3-6897AD325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06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953" y="2839723"/>
            <a:ext cx="7197628" cy="80286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2570" y="2839723"/>
            <a:ext cx="7197628" cy="80286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E753-B289-4538-87B7-3E3A871BF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6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5C25-7A33-461E-A5C4-1CA7BDEE65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95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9BB8-35C7-4B0E-83F3-D3E5351425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60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4147-77EF-4F05-947B-F11C778BAB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8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2" y="5869748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2" y="3871582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1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5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1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7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9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0B79-1CFC-4470-96FF-425EC9F215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98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E91A-605C-4C7A-91A1-BADE776E1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81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61AD-27D0-4A74-AC90-B26225C2A5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39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60637" y="486327"/>
            <a:ext cx="3649561" cy="103820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1954" y="486327"/>
            <a:ext cx="10745695" cy="103820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4745-20C3-4591-8968-D1D835578E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6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3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05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2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89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3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84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84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5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6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1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12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89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077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92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6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32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07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9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98" indent="0">
              <a:buNone/>
              <a:defRPr sz="2700" b="1"/>
            </a:lvl2pPr>
            <a:lvl3pPr marL="1217195" indent="0">
              <a:buNone/>
              <a:defRPr sz="2400" b="1"/>
            </a:lvl3pPr>
            <a:lvl4pPr marL="1825790" indent="0">
              <a:buNone/>
              <a:defRPr sz="2100" b="1"/>
            </a:lvl4pPr>
            <a:lvl5pPr marL="2434388" indent="0">
              <a:buNone/>
              <a:defRPr sz="2100" b="1"/>
            </a:lvl5pPr>
            <a:lvl6pPr marL="3042987" indent="0">
              <a:buNone/>
              <a:defRPr sz="2100" b="1"/>
            </a:lvl6pPr>
            <a:lvl7pPr marL="3651582" indent="0">
              <a:buNone/>
              <a:defRPr sz="2100" b="1"/>
            </a:lvl7pPr>
            <a:lvl8pPr marL="4260181" indent="0">
              <a:buNone/>
              <a:defRPr sz="2100" b="1"/>
            </a:lvl8pPr>
            <a:lvl9pPr marL="48687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7" y="2044685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598" indent="0">
              <a:buNone/>
              <a:defRPr sz="2700" b="1"/>
            </a:lvl2pPr>
            <a:lvl3pPr marL="1217195" indent="0">
              <a:buNone/>
              <a:defRPr sz="2400" b="1"/>
            </a:lvl3pPr>
            <a:lvl4pPr marL="1825790" indent="0">
              <a:buNone/>
              <a:defRPr sz="2100" b="1"/>
            </a:lvl4pPr>
            <a:lvl5pPr marL="2434388" indent="0">
              <a:buNone/>
              <a:defRPr sz="2100" b="1"/>
            </a:lvl5pPr>
            <a:lvl6pPr marL="3042987" indent="0">
              <a:buNone/>
              <a:defRPr sz="2100" b="1"/>
            </a:lvl6pPr>
            <a:lvl7pPr marL="3651582" indent="0">
              <a:buNone/>
              <a:defRPr sz="2100" b="1"/>
            </a:lvl7pPr>
            <a:lvl8pPr marL="4260181" indent="0">
              <a:buNone/>
              <a:defRPr sz="2100" b="1"/>
            </a:lvl8pPr>
            <a:lvl9pPr marL="48687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7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43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34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0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96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659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842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97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FB8D-4FD7-4B9B-B6C1-AA2EE51B39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408BB-942C-42C6-86BB-A83452BB7A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734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D00D-A5A0-40C1-A3C7-6C6C431C58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1E91-2715-4818-8FD2-1728CBB540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4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62664-A694-467D-A31F-961AAA0E3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855E-AB46-4943-A971-ABCD8240AC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8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8F59-F752-4436-981A-3E36C19783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BDCC-18D7-4CB5-A73E-F3840C2BFF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1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45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C7C9-BEC9-4BCD-829B-4B3EFF3EC2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7593-6D19-4A24-AAE3-B414DC3BBD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2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661D-C358-4B2E-85CB-EE54060A62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80BA-C873-4F22-BCDD-6DF3D37ABD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72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B443-E3FB-4554-BB60-A899DC0808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375DD-AB49-43AA-831C-2818D811C8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31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5C8E-E320-4593-A907-C708083B04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AF3F-7CD2-46E7-B613-7EE4FB071F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75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 rtlCol="0">
            <a:normAutofit/>
          </a:bodyPr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91C6-5847-4D00-A237-AD25500FCA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ADB4-8AC3-4A16-8CDC-BC6A341477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398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AAC3-53D9-427B-818A-0A4568BE98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D0EC-79F0-47A4-A949-EEAC449DEE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03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E5C65-4198-4CD7-A200-71D956D1BF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B287-04B2-47ED-A8F4-7347B0C4B0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78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3448" y="3044825"/>
            <a:ext cx="10352405" cy="1522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3FF29A80-6F5F-4787-9164-E5C91C0D3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296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6EE1-CDAA-4F9F-8CB9-F0467F6BA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9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/>
            </a:lvl1pPr>
            <a:lvl2pPr marL="608945" indent="0">
              <a:buNone/>
              <a:defRPr sz="2397"/>
            </a:lvl2pPr>
            <a:lvl3pPr marL="1217889" indent="0">
              <a:buNone/>
              <a:defRPr sz="2131"/>
            </a:lvl3pPr>
            <a:lvl4pPr marL="1826834" indent="0">
              <a:buNone/>
              <a:defRPr sz="1865"/>
            </a:lvl4pPr>
            <a:lvl5pPr marL="2435779" indent="0">
              <a:buNone/>
              <a:defRPr sz="1865"/>
            </a:lvl5pPr>
            <a:lvl6pPr marL="3044723" indent="0">
              <a:buNone/>
              <a:defRPr sz="1865"/>
            </a:lvl6pPr>
            <a:lvl7pPr marL="3653668" indent="0">
              <a:buNone/>
              <a:defRPr sz="1865"/>
            </a:lvl7pPr>
            <a:lvl8pPr marL="4262613" indent="0">
              <a:buNone/>
              <a:defRPr sz="1865"/>
            </a:lvl8pPr>
            <a:lvl9pPr marL="4871557" indent="0">
              <a:buNone/>
              <a:defRPr sz="18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B013-DC76-45B9-A213-6909E31BA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21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48" y="2638848"/>
            <a:ext cx="5074708" cy="5480685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638848"/>
            <a:ext cx="5074708" cy="5480685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2C89-0224-4F4B-AF23-258391EC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41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5975-FBED-4D7F-82D0-25F99B133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8EAF-EF62-4AE8-B57E-F59B08E5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054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B827B-22F8-4D56-8E70-7D588FD1F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668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6B0B-96EC-415D-984C-A2B8F951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08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DE6A-0D1F-4DB9-BAB0-17E305C9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7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A647-653D-44B9-ACFF-E1177B64F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3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7751" y="811953"/>
            <a:ext cx="2588101" cy="73075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811953"/>
            <a:ext cx="7561315" cy="73075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0422-327E-4CB9-9B1F-5220DE09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439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B332-441E-43D1-ABC1-40276BE2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26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3448" y="3044825"/>
            <a:ext cx="10352405" cy="1522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3FF29A80-6F5F-4787-9164-E5C91C0D3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4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4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80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598" indent="0">
              <a:buNone/>
              <a:defRPr sz="1600"/>
            </a:lvl2pPr>
            <a:lvl3pPr marL="1217195" indent="0">
              <a:buNone/>
              <a:defRPr sz="1300"/>
            </a:lvl3pPr>
            <a:lvl4pPr marL="1825790" indent="0">
              <a:buNone/>
              <a:defRPr sz="1200"/>
            </a:lvl4pPr>
            <a:lvl5pPr marL="2434388" indent="0">
              <a:buNone/>
              <a:defRPr sz="1200"/>
            </a:lvl5pPr>
            <a:lvl6pPr marL="3042987" indent="0">
              <a:buNone/>
              <a:defRPr sz="1200"/>
            </a:lvl6pPr>
            <a:lvl7pPr marL="3651582" indent="0">
              <a:buNone/>
              <a:defRPr sz="1200"/>
            </a:lvl7pPr>
            <a:lvl8pPr marL="4260181" indent="0">
              <a:buNone/>
              <a:defRPr sz="1200"/>
            </a:lvl8pPr>
            <a:lvl9pPr marL="48687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600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6EE1-CDAA-4F9F-8CB9-F0467F6BA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94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/>
            </a:lvl1pPr>
            <a:lvl2pPr marL="608945" indent="0">
              <a:buNone/>
              <a:defRPr sz="2397"/>
            </a:lvl2pPr>
            <a:lvl3pPr marL="1217889" indent="0">
              <a:buNone/>
              <a:defRPr sz="2131"/>
            </a:lvl3pPr>
            <a:lvl4pPr marL="1826834" indent="0">
              <a:buNone/>
              <a:defRPr sz="1865"/>
            </a:lvl4pPr>
            <a:lvl5pPr marL="2435779" indent="0">
              <a:buNone/>
              <a:defRPr sz="1865"/>
            </a:lvl5pPr>
            <a:lvl6pPr marL="3044723" indent="0">
              <a:buNone/>
              <a:defRPr sz="1865"/>
            </a:lvl6pPr>
            <a:lvl7pPr marL="3653668" indent="0">
              <a:buNone/>
              <a:defRPr sz="1865"/>
            </a:lvl7pPr>
            <a:lvl8pPr marL="4262613" indent="0">
              <a:buNone/>
              <a:defRPr sz="1865"/>
            </a:lvl8pPr>
            <a:lvl9pPr marL="4871557" indent="0">
              <a:buNone/>
              <a:defRPr sz="18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B013-DC76-45B9-A213-6909E31BA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8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48" y="2638848"/>
            <a:ext cx="5074708" cy="5480685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638848"/>
            <a:ext cx="5074708" cy="5480685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2C89-0224-4F4B-AF23-258391EC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248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5975-FBED-4D7F-82D0-25F99B133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2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8EAF-EF62-4AE8-B57E-F59B08E5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801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B827B-22F8-4D56-8E70-7D588FD1F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6B0B-96EC-415D-984C-A2B8F951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12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DE6A-0D1F-4DB9-BAB0-17E305C94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4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A647-653D-44B9-ACFF-E1177B64F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190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77751" y="811953"/>
            <a:ext cx="2588101" cy="73075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811953"/>
            <a:ext cx="7561315" cy="73075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0422-327E-4CB9-9B1F-5220DE093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0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598" indent="0">
              <a:buNone/>
              <a:defRPr sz="3700"/>
            </a:lvl2pPr>
            <a:lvl3pPr marL="1217195" indent="0">
              <a:buNone/>
              <a:defRPr sz="3200"/>
            </a:lvl3pPr>
            <a:lvl4pPr marL="1825790" indent="0">
              <a:buNone/>
              <a:defRPr sz="2700"/>
            </a:lvl4pPr>
            <a:lvl5pPr marL="2434388" indent="0">
              <a:buNone/>
              <a:defRPr sz="2700"/>
            </a:lvl5pPr>
            <a:lvl6pPr marL="3042987" indent="0">
              <a:buNone/>
              <a:defRPr sz="2700"/>
            </a:lvl6pPr>
            <a:lvl7pPr marL="3651582" indent="0">
              <a:buNone/>
              <a:defRPr sz="2700"/>
            </a:lvl7pPr>
            <a:lvl8pPr marL="4260181" indent="0">
              <a:buNone/>
              <a:defRPr sz="2700"/>
            </a:lvl8pPr>
            <a:lvl9pPr marL="48687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598" indent="0">
              <a:buNone/>
              <a:defRPr sz="1600"/>
            </a:lvl2pPr>
            <a:lvl3pPr marL="1217195" indent="0">
              <a:buNone/>
              <a:defRPr sz="1300"/>
            </a:lvl3pPr>
            <a:lvl4pPr marL="1825790" indent="0">
              <a:buNone/>
              <a:defRPr sz="1200"/>
            </a:lvl4pPr>
            <a:lvl5pPr marL="2434388" indent="0">
              <a:buNone/>
              <a:defRPr sz="1200"/>
            </a:lvl5pPr>
            <a:lvl6pPr marL="3042987" indent="0">
              <a:buNone/>
              <a:defRPr sz="1200"/>
            </a:lvl6pPr>
            <a:lvl7pPr marL="3651582" indent="0">
              <a:buNone/>
              <a:defRPr sz="1200"/>
            </a:lvl7pPr>
            <a:lvl8pPr marL="4260181" indent="0">
              <a:buNone/>
              <a:defRPr sz="1200"/>
            </a:lvl8pPr>
            <a:lvl9pPr marL="48687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12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0B332-441E-43D1-ABC1-40276BE2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86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913448" y="3044825"/>
            <a:ext cx="10352405" cy="15224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3FF29A80-6F5F-4787-9164-E5C91C0D389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112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6EE1-CDAA-4F9F-8CB9-F0467F6BA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486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664"/>
            </a:lvl1pPr>
            <a:lvl2pPr marL="608945" indent="0">
              <a:buNone/>
              <a:defRPr sz="2397"/>
            </a:lvl2pPr>
            <a:lvl3pPr marL="1217889" indent="0">
              <a:buNone/>
              <a:defRPr sz="2131"/>
            </a:lvl3pPr>
            <a:lvl4pPr marL="1826834" indent="0">
              <a:buNone/>
              <a:defRPr sz="1865"/>
            </a:lvl4pPr>
            <a:lvl5pPr marL="2435779" indent="0">
              <a:buNone/>
              <a:defRPr sz="1865"/>
            </a:lvl5pPr>
            <a:lvl6pPr marL="3044723" indent="0">
              <a:buNone/>
              <a:defRPr sz="1865"/>
            </a:lvl6pPr>
            <a:lvl7pPr marL="3653668" indent="0">
              <a:buNone/>
              <a:defRPr sz="1865"/>
            </a:lvl7pPr>
            <a:lvl8pPr marL="4262613" indent="0">
              <a:buNone/>
              <a:defRPr sz="1865"/>
            </a:lvl8pPr>
            <a:lvl9pPr marL="4871557" indent="0">
              <a:buNone/>
              <a:defRPr sz="18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B013-DC76-45B9-A213-6909E31BA5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034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48" y="2638848"/>
            <a:ext cx="5074708" cy="5480685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638848"/>
            <a:ext cx="5074708" cy="5480685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52C89-0224-4F4B-AF23-258391ECE8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37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197"/>
            </a:lvl1pPr>
            <a:lvl2pPr>
              <a:defRPr sz="2664"/>
            </a:lvl2pPr>
            <a:lvl3pPr>
              <a:defRPr sz="2397"/>
            </a:lvl3pPr>
            <a:lvl4pPr>
              <a:defRPr sz="2131"/>
            </a:lvl4pPr>
            <a:lvl5pPr>
              <a:defRPr sz="2131"/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5975-FBED-4D7F-82D0-25F99B13340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301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8EAF-EF62-4AE8-B57E-F59B08E520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311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B827B-22F8-4D56-8E70-7D588FD1FB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951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6B0B-96EC-415D-984C-A2B8F95181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557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DE6A-0D1F-4DB9-BAB0-17E305C949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20" tIns="60860" rIns="121720" bIns="6086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84"/>
            <a:ext cx="10961370" cy="6028331"/>
          </a:xfrm>
          <a:prstGeom prst="rect">
            <a:avLst/>
          </a:prstGeom>
        </p:spPr>
        <p:txBody>
          <a:bodyPr vert="horz" lIns="121720" tIns="60860" rIns="121720" bIns="608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6" y="8466307"/>
            <a:ext cx="2841837" cy="486326"/>
          </a:xfrm>
          <a:prstGeom prst="rect">
            <a:avLst/>
          </a:prstGeom>
        </p:spPr>
        <p:txBody>
          <a:bodyPr vert="horz" lIns="121720" tIns="60860" rIns="121720" bIns="608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195"/>
            <a:fld id="{6D3C8EC9-43C1-4E5B-9CF2-F1EB4CD85C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195"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21720" tIns="60860" rIns="121720" bIns="608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1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21720" tIns="60860" rIns="121720" bIns="608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195"/>
            <a:fld id="{ACF40A33-086D-4BDB-9F6F-CF3228261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1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3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2171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47" indent="-456447" algn="l" defTabSz="1217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8970" indent="-380373" algn="l" defTabSz="12171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93" indent="-304297" algn="l" defTabSz="1217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088" indent="-304297" algn="l" defTabSz="12171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687" indent="-304297" algn="l" defTabSz="12171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286" indent="-304297" algn="l" defTabSz="1217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5882" indent="-304297" algn="l" defTabSz="1217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480" indent="-304297" algn="l" defTabSz="1217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078" indent="-304297" algn="l" defTabSz="12171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598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195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790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388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87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582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181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778" algn="l" defTabSz="12171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4C5F-6728-4337-A15A-8F2A73C114FD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1B2EC-95DB-4C45-852D-46D668C7A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0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80"/>
            <a:ext cx="10961370" cy="602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6" y="8466307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1217877" rtl="0" eaLnBrk="1" latinLnBrk="0" hangingPunct="1"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5" indent="-456705" algn="l" defTabSz="12178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526" indent="-380586" algn="l" defTabSz="12178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347" indent="-304470" algn="l" defTabSz="12178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286" indent="-304470" algn="l" defTabSz="12178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224" indent="-304470" algn="l" defTabSz="1217877" rtl="0" eaLnBrk="1" latinLnBrk="0" hangingPunct="1">
        <a:spcBef>
          <a:spcPct val="2000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164" indent="-304470" algn="l" defTabSz="12178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03" indent="-304470" algn="l" defTabSz="12178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41" indent="-304470" algn="l" defTabSz="12178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5980" indent="-304470" algn="l" defTabSz="12178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39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77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17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56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694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33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573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11" algn="l" defTabSz="1217877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8965" y="365802"/>
            <a:ext cx="1096137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965" y="2131381"/>
            <a:ext cx="10961370" cy="602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9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defRPr sz="1598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1217889" fontAlgn="base"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9"/>
            <a:ext cx="3856778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defRPr sz="1598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1217889" fontAlgn="base"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9"/>
            <a:ext cx="2841837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598">
                <a:solidFill>
                  <a:srgbClr val="898989"/>
                </a:solidFill>
              </a:defRPr>
            </a:lvl1pPr>
          </a:lstStyle>
          <a:p>
            <a:pPr defTabSz="1217889" fontAlgn="base">
              <a:spcAft>
                <a:spcPct val="0"/>
              </a:spcAft>
              <a:defRPr/>
            </a:pPr>
            <a:fld id="{EF03111D-F223-4D58-9EA4-FDECEEB915D5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defTabSz="1217889" fontAlgn="base"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02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-128"/>
        </a:defRPr>
      </a:lvl5pPr>
      <a:lvl6pPr marL="608945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6pPr>
      <a:lvl7pPr marL="1217889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7pPr>
      <a:lvl8pPr marL="1826834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8pPr>
      <a:lvl9pPr marL="2435779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9pPr>
    </p:titleStyle>
    <p:bodyStyle>
      <a:lvl1pPr marL="456709" indent="-45670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-128"/>
        </a:defRPr>
      </a:lvl1pPr>
      <a:lvl2pPr marL="989535" indent="-3805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29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2362" indent="-3044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1306" indent="-3044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0251" indent="-30447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6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fld id="{43B33CC2-9D2A-4631-9F59-1D24735113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Version: 1/3/17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fld id="{42FFAF69-7F60-4E86-AB9B-D659D52B17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2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4AD1-F446-4921-9B22-D6EBDDD98D8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4C31-3673-430E-953E-190192AB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E221-FDDA-413C-A410-8BC8621E9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0849D-A195-4FDC-8327-46C8E5C70D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8965" y="365802"/>
            <a:ext cx="1096137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8965" y="2131378"/>
            <a:ext cx="10961370" cy="602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98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98BF0B-E569-40D7-B579-F3F7A7FDEE0B}" type="datetimeFigureOut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6/28/2017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8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98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EB5C5-6A98-421B-98FA-916E183BF322}" type="slidenum">
              <a:rPr lang="en-US">
                <a:solidFill>
                  <a:prstClr val="black">
                    <a:tint val="75000"/>
                  </a:prstClr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79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5pPr>
      <a:lvl6pPr marL="608945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6pPr>
      <a:lvl7pPr marL="1217889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7pPr>
      <a:lvl8pPr marL="1826834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8pPr>
      <a:lvl9pPr marL="2435779" algn="ctr" rtl="0" fontAlgn="base">
        <a:spcBef>
          <a:spcPct val="0"/>
        </a:spcBef>
        <a:spcAft>
          <a:spcPct val="0"/>
        </a:spcAft>
        <a:defRPr sz="5860">
          <a:solidFill>
            <a:schemeClr val="tx1"/>
          </a:solidFill>
          <a:latin typeface="Calibri" pitchFamily="34" charset="0"/>
        </a:defRPr>
      </a:lvl9pPr>
    </p:titleStyle>
    <p:bodyStyle>
      <a:lvl1pPr marL="456709" indent="-45670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3448" y="811953"/>
            <a:ext cx="1035240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3448" y="8322522"/>
            <a:ext cx="2537354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865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1261" y="8322522"/>
            <a:ext cx="3856778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865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8498" y="8322522"/>
            <a:ext cx="2537354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865">
                <a:ea typeface="ＭＳ Ｐゴシック" charset="-128"/>
              </a:defRPr>
            </a:lvl1pPr>
          </a:lstStyle>
          <a:p>
            <a:pPr>
              <a:defRPr/>
            </a:pPr>
            <a:fld id="{B32F928E-2B5D-4B04-B448-501427F7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448" y="2638848"/>
            <a:ext cx="10352405" cy="54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94782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5pPr>
      <a:lvl6pPr marL="608945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6pPr>
      <a:lvl7pPr marL="1217889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7pPr>
      <a:lvl8pPr marL="1826834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8pPr>
      <a:lvl9pPr marL="2435779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9pPr>
    </p:titleStyle>
    <p:bodyStyle>
      <a:lvl1pPr marL="456709" indent="-456709" algn="l" rtl="0" eaLnBrk="0" fontAlgn="base" hangingPunct="0">
        <a:spcBef>
          <a:spcPct val="20000"/>
        </a:spcBef>
        <a:spcAft>
          <a:spcPct val="0"/>
        </a:spcAft>
        <a:buChar char="•"/>
        <a:defRPr sz="4262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89535" indent="-380590" algn="l" rtl="0" eaLnBrk="0" fontAlgn="base" hangingPunct="0">
        <a:spcBef>
          <a:spcPct val="20000"/>
        </a:spcBef>
        <a:spcAft>
          <a:spcPct val="0"/>
        </a:spcAft>
        <a:buChar char="–"/>
        <a:defRPr sz="3729">
          <a:solidFill>
            <a:schemeClr val="tx1"/>
          </a:solidFill>
          <a:latin typeface="+mn-lt"/>
          <a:ea typeface="ＭＳ Ｐゴシック" charset="0"/>
        </a:defRPr>
      </a:lvl2pPr>
      <a:lvl3pPr marL="1522362" indent="-304472" algn="l" rtl="0" eaLnBrk="0" fontAlgn="base" hangingPunct="0">
        <a:spcBef>
          <a:spcPct val="20000"/>
        </a:spcBef>
        <a:spcAft>
          <a:spcPct val="0"/>
        </a:spcAft>
        <a:buChar char="•"/>
        <a:defRPr sz="3197">
          <a:solidFill>
            <a:schemeClr val="tx1"/>
          </a:solidFill>
          <a:latin typeface="+mn-lt"/>
          <a:ea typeface="ＭＳ Ｐゴシック" charset="0"/>
        </a:defRPr>
      </a:lvl3pPr>
      <a:lvl4pPr marL="2131306" indent="-304472" algn="l" rtl="0" eaLnBrk="0" fontAlgn="base" hangingPunct="0">
        <a:spcBef>
          <a:spcPct val="20000"/>
        </a:spcBef>
        <a:spcAft>
          <a:spcPct val="0"/>
        </a:spcAft>
        <a:buChar char="–"/>
        <a:defRPr sz="2664">
          <a:solidFill>
            <a:schemeClr val="tx1"/>
          </a:solidFill>
          <a:latin typeface="+mn-lt"/>
          <a:ea typeface="ＭＳ Ｐゴシック" charset="0"/>
        </a:defRPr>
      </a:lvl4pPr>
      <a:lvl5pPr marL="2740251" indent="-304472" algn="l" rtl="0" eaLnBrk="0" fontAlgn="base" hangingPunct="0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  <a:ea typeface="ＭＳ Ｐゴシック" charset="0"/>
        </a:defRPr>
      </a:lvl5pPr>
      <a:lvl6pPr marL="3349196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6pPr>
      <a:lvl7pPr marL="3958140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7pPr>
      <a:lvl8pPr marL="4567085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8pPr>
      <a:lvl9pPr marL="5176030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3448" y="811953"/>
            <a:ext cx="1035240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3448" y="8322522"/>
            <a:ext cx="2537354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865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1261" y="8322522"/>
            <a:ext cx="3856778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865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8498" y="8322522"/>
            <a:ext cx="2537354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865">
                <a:ea typeface="ＭＳ Ｐゴシック" charset="-128"/>
              </a:defRPr>
            </a:lvl1pPr>
          </a:lstStyle>
          <a:p>
            <a:pPr>
              <a:defRPr/>
            </a:pPr>
            <a:fld id="{B32F928E-2B5D-4B04-B448-501427F7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448" y="2638848"/>
            <a:ext cx="10352405" cy="54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3602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5pPr>
      <a:lvl6pPr marL="608945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6pPr>
      <a:lvl7pPr marL="1217889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7pPr>
      <a:lvl8pPr marL="1826834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8pPr>
      <a:lvl9pPr marL="2435779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9pPr>
    </p:titleStyle>
    <p:bodyStyle>
      <a:lvl1pPr marL="456709" indent="-456709" algn="l" rtl="0" eaLnBrk="0" fontAlgn="base" hangingPunct="0">
        <a:spcBef>
          <a:spcPct val="20000"/>
        </a:spcBef>
        <a:spcAft>
          <a:spcPct val="0"/>
        </a:spcAft>
        <a:buChar char="•"/>
        <a:defRPr sz="4262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89535" indent="-380590" algn="l" rtl="0" eaLnBrk="0" fontAlgn="base" hangingPunct="0">
        <a:spcBef>
          <a:spcPct val="20000"/>
        </a:spcBef>
        <a:spcAft>
          <a:spcPct val="0"/>
        </a:spcAft>
        <a:buChar char="–"/>
        <a:defRPr sz="3729">
          <a:solidFill>
            <a:schemeClr val="tx1"/>
          </a:solidFill>
          <a:latin typeface="+mn-lt"/>
          <a:ea typeface="ＭＳ Ｐゴシック" charset="0"/>
        </a:defRPr>
      </a:lvl2pPr>
      <a:lvl3pPr marL="1522362" indent="-304472" algn="l" rtl="0" eaLnBrk="0" fontAlgn="base" hangingPunct="0">
        <a:spcBef>
          <a:spcPct val="20000"/>
        </a:spcBef>
        <a:spcAft>
          <a:spcPct val="0"/>
        </a:spcAft>
        <a:buChar char="•"/>
        <a:defRPr sz="3197">
          <a:solidFill>
            <a:schemeClr val="tx1"/>
          </a:solidFill>
          <a:latin typeface="+mn-lt"/>
          <a:ea typeface="ＭＳ Ｐゴシック" charset="0"/>
        </a:defRPr>
      </a:lvl3pPr>
      <a:lvl4pPr marL="2131306" indent="-304472" algn="l" rtl="0" eaLnBrk="0" fontAlgn="base" hangingPunct="0">
        <a:spcBef>
          <a:spcPct val="20000"/>
        </a:spcBef>
        <a:spcAft>
          <a:spcPct val="0"/>
        </a:spcAft>
        <a:buChar char="–"/>
        <a:defRPr sz="2664">
          <a:solidFill>
            <a:schemeClr val="tx1"/>
          </a:solidFill>
          <a:latin typeface="+mn-lt"/>
          <a:ea typeface="ＭＳ Ｐゴシック" charset="0"/>
        </a:defRPr>
      </a:lvl4pPr>
      <a:lvl5pPr marL="2740251" indent="-304472" algn="l" rtl="0" eaLnBrk="0" fontAlgn="base" hangingPunct="0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  <a:ea typeface="ＭＳ Ｐゴシック" charset="0"/>
        </a:defRPr>
      </a:lvl5pPr>
      <a:lvl6pPr marL="3349196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6pPr>
      <a:lvl7pPr marL="3958140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7pPr>
      <a:lvl8pPr marL="4567085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8pPr>
      <a:lvl9pPr marL="5176030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3448" y="811953"/>
            <a:ext cx="1035240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3448" y="8322522"/>
            <a:ext cx="2537354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865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1261" y="8322522"/>
            <a:ext cx="3856778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865">
                <a:latin typeface="Times New Roman" pitchFamily="18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8498" y="8322522"/>
            <a:ext cx="2537354" cy="60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865">
                <a:ea typeface="ＭＳ Ｐゴシック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32F928E-2B5D-4B04-B448-501427F7E780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448" y="2638848"/>
            <a:ext cx="10352405" cy="54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39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  <a:ea typeface="ＭＳ Ｐゴシック" charset="0"/>
        </a:defRPr>
      </a:lvl5pPr>
      <a:lvl6pPr marL="608945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6pPr>
      <a:lvl7pPr marL="1217889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7pPr>
      <a:lvl8pPr marL="1826834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8pPr>
      <a:lvl9pPr marL="2435779" algn="ctr" rtl="0" fontAlgn="base">
        <a:spcBef>
          <a:spcPct val="0"/>
        </a:spcBef>
        <a:spcAft>
          <a:spcPct val="0"/>
        </a:spcAft>
        <a:defRPr sz="5860">
          <a:solidFill>
            <a:schemeClr val="tx2"/>
          </a:solidFill>
          <a:latin typeface="Arial" charset="0"/>
        </a:defRPr>
      </a:lvl9pPr>
    </p:titleStyle>
    <p:bodyStyle>
      <a:lvl1pPr marL="456709" indent="-456709" algn="l" rtl="0" eaLnBrk="0" fontAlgn="base" hangingPunct="0">
        <a:spcBef>
          <a:spcPct val="20000"/>
        </a:spcBef>
        <a:spcAft>
          <a:spcPct val="0"/>
        </a:spcAft>
        <a:buChar char="•"/>
        <a:defRPr sz="4262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89535" indent="-380590" algn="l" rtl="0" eaLnBrk="0" fontAlgn="base" hangingPunct="0">
        <a:spcBef>
          <a:spcPct val="20000"/>
        </a:spcBef>
        <a:spcAft>
          <a:spcPct val="0"/>
        </a:spcAft>
        <a:buChar char="–"/>
        <a:defRPr sz="3729">
          <a:solidFill>
            <a:schemeClr val="tx1"/>
          </a:solidFill>
          <a:latin typeface="+mn-lt"/>
          <a:ea typeface="ＭＳ Ｐゴシック" charset="0"/>
        </a:defRPr>
      </a:lvl2pPr>
      <a:lvl3pPr marL="1522362" indent="-304472" algn="l" rtl="0" eaLnBrk="0" fontAlgn="base" hangingPunct="0">
        <a:spcBef>
          <a:spcPct val="20000"/>
        </a:spcBef>
        <a:spcAft>
          <a:spcPct val="0"/>
        </a:spcAft>
        <a:buChar char="•"/>
        <a:defRPr sz="3197">
          <a:solidFill>
            <a:schemeClr val="tx1"/>
          </a:solidFill>
          <a:latin typeface="+mn-lt"/>
          <a:ea typeface="ＭＳ Ｐゴシック" charset="0"/>
        </a:defRPr>
      </a:lvl3pPr>
      <a:lvl4pPr marL="2131306" indent="-304472" algn="l" rtl="0" eaLnBrk="0" fontAlgn="base" hangingPunct="0">
        <a:spcBef>
          <a:spcPct val="20000"/>
        </a:spcBef>
        <a:spcAft>
          <a:spcPct val="0"/>
        </a:spcAft>
        <a:buChar char="–"/>
        <a:defRPr sz="2664">
          <a:solidFill>
            <a:schemeClr val="tx1"/>
          </a:solidFill>
          <a:latin typeface="+mn-lt"/>
          <a:ea typeface="ＭＳ Ｐゴシック" charset="0"/>
        </a:defRPr>
      </a:lvl4pPr>
      <a:lvl5pPr marL="2740251" indent="-304472" algn="l" rtl="0" eaLnBrk="0" fontAlgn="base" hangingPunct="0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  <a:ea typeface="ＭＳ Ｐゴシック" charset="0"/>
        </a:defRPr>
      </a:lvl5pPr>
      <a:lvl6pPr marL="3349196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6pPr>
      <a:lvl7pPr marL="3958140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7pPr>
      <a:lvl8pPr marL="4567085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8pPr>
      <a:lvl9pPr marL="5176030" indent="-304472" algn="l" rtl="0" fontAlgn="base">
        <a:spcBef>
          <a:spcPct val="20000"/>
        </a:spcBef>
        <a:spcAft>
          <a:spcPct val="0"/>
        </a:spcAft>
        <a:buChar char="»"/>
        <a:defRPr sz="266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kuszmar@waterboards.ca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northcoast@waterboards.c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Laguna_stoneypoint_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72957" cy="91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648" y="608964"/>
            <a:ext cx="10972800" cy="1522413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Item 2: Workshop on the Draft Water Quality Trading Framework for the Laguna de Santa Rosa </a:t>
            </a:r>
            <a:r>
              <a:rPr lang="en-US" altLang="en-US" sz="4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Watershed</a:t>
            </a:r>
            <a:endParaRPr lang="en-US" altLang="en-US" sz="4800" dirty="0" smtClean="0">
              <a:solidFill>
                <a:srgbClr val="003366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4781" y="6662669"/>
            <a:ext cx="8525510" cy="142091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June 29, 2017</a:t>
            </a:r>
          </a:p>
          <a:p>
            <a:pPr eaLnBrk="1" hangingPunct="1">
              <a:defRPr/>
            </a:pPr>
            <a:r>
              <a:rPr lang="en-US" dirty="0" smtClean="0"/>
              <a:t>David Kuszmar, P.E.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3002" y="7005213"/>
            <a:ext cx="1471665" cy="107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02" name="Picture 5" descr="eureka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777" y="6561175"/>
            <a:ext cx="2029883" cy="196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612648" y="402336"/>
            <a:ext cx="10972800" cy="1522413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Initial Conclusions</a:t>
            </a:r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01141" y="3460789"/>
            <a:ext cx="5180403" cy="3886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 descr="I:\TMDL\LagunadeSantaRosa\Laguna TMDL\Pictures\Cows at LOR Sh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2" y="3460790"/>
            <a:ext cx="5181841" cy="388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712504" y="7051145"/>
            <a:ext cx="5555626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3" tIns="60897" rIns="121793" bIns="608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217889" eaLnBrk="1" hangingPunct="1"/>
            <a:r>
              <a:rPr lang="en-US" altLang="en-US" sz="4262" kern="0" dirty="0">
                <a:solidFill>
                  <a:schemeClr val="bg2"/>
                </a:solidFill>
                <a:latin typeface="Arial"/>
                <a:ea typeface="ＭＳ Ｐゴシック" pitchFamily="34" charset="-128"/>
              </a:rPr>
              <a:t>+</a:t>
            </a:r>
            <a:r>
              <a:rPr lang="en-US" altLang="en-US" sz="4795" kern="0" dirty="0">
                <a:solidFill>
                  <a:schemeClr val="bg2"/>
                </a:solidFill>
                <a:latin typeface="Arial"/>
                <a:ea typeface="ＭＳ Ｐゴシック" pitchFamily="34" charset="-128"/>
              </a:rPr>
              <a:t>        Exercise!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868337" y="7051145"/>
            <a:ext cx="5074708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3" tIns="60897" rIns="121793" bIns="608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217889" eaLnBrk="1" hangingPunct="1"/>
            <a:r>
              <a:rPr lang="en-US" altLang="en-US" sz="4795" kern="0" dirty="0">
                <a:solidFill>
                  <a:schemeClr val="bg2"/>
                </a:solidFill>
                <a:latin typeface="Arial"/>
                <a:ea typeface="ＭＳ Ｐゴシック" pitchFamily="34" charset="-128"/>
              </a:rPr>
              <a:t>Diet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6166951" y="1976437"/>
            <a:ext cx="509890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3" tIns="60897" rIns="121793" bIns="608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217889" eaLnBrk="1" hangingPunct="1"/>
            <a:r>
              <a:rPr lang="en-US" altLang="en-US" sz="3729" kern="0" dirty="0">
                <a:solidFill>
                  <a:schemeClr val="bg2"/>
                </a:solidFill>
                <a:latin typeface="Arial"/>
                <a:ea typeface="ＭＳ Ｐゴシック" pitchFamily="34" charset="-128"/>
              </a:rPr>
              <a:t>Increase</a:t>
            </a:r>
          </a:p>
          <a:p>
            <a:pPr defTabSz="1217889" eaLnBrk="1" hangingPunct="1"/>
            <a:r>
              <a:rPr lang="en-US" altLang="en-US" sz="3729" kern="0" dirty="0">
                <a:solidFill>
                  <a:schemeClr val="bg2"/>
                </a:solidFill>
                <a:latin typeface="Arial"/>
                <a:ea typeface="ＭＳ Ｐゴシック" pitchFamily="34" charset="-128"/>
              </a:rPr>
              <a:t>Assimilative Capacity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913448" y="1976437"/>
            <a:ext cx="5074708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3" tIns="60897" rIns="121793" bIns="608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1217889" eaLnBrk="1" hangingPunct="1"/>
            <a:r>
              <a:rPr lang="en-US" altLang="en-US" sz="3729" kern="0" dirty="0">
                <a:solidFill>
                  <a:schemeClr val="bg2"/>
                </a:solidFill>
                <a:latin typeface="Arial"/>
                <a:ea typeface="ＭＳ Ｐゴシック" pitchFamily="34" charset="-128"/>
              </a:rPr>
              <a:t>Reduce</a:t>
            </a:r>
          </a:p>
          <a:p>
            <a:pPr defTabSz="1217889" eaLnBrk="1" hangingPunct="1"/>
            <a:r>
              <a:rPr lang="en-US" altLang="en-US" sz="3729" kern="0" dirty="0">
                <a:solidFill>
                  <a:schemeClr val="bg2"/>
                </a:solidFill>
                <a:latin typeface="Arial"/>
                <a:ea typeface="ＭＳ Ｐゴシック" pitchFamily="34" charset="-128"/>
              </a:rPr>
              <a:t>Pollutant Sources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5712505" y="2014497"/>
            <a:ext cx="568214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793" tIns="60897" rIns="121793" bIns="6089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217889" eaLnBrk="1" hangingPunct="1"/>
            <a:r>
              <a:rPr lang="en-US" altLang="en-US" sz="4262" kern="0" dirty="0">
                <a:solidFill>
                  <a:schemeClr val="bg2"/>
                </a:solidFill>
                <a:latin typeface="Arial"/>
                <a:ea typeface="ＭＳ Ｐゴシック" pitchFamily="34" charset="-128"/>
              </a:rPr>
              <a:t>+</a:t>
            </a:r>
          </a:p>
        </p:txBody>
      </p:sp>
      <p:sp>
        <p:nvSpPr>
          <p:cNvPr id="2" name="5-Point Star 1"/>
          <p:cNvSpPr/>
          <p:nvPr/>
        </p:nvSpPr>
        <p:spPr bwMode="auto">
          <a:xfrm>
            <a:off x="11499850" y="8453437"/>
            <a:ext cx="457200" cy="45720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>
            <a:off x="2412256" y="4956666"/>
            <a:ext cx="715533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32103" y="2267803"/>
            <a:ext cx="3958273" cy="54118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032103" y="2267803"/>
            <a:ext cx="3958273" cy="54118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695875" y="3586495"/>
            <a:ext cx="2740343" cy="27403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Donut 1"/>
          <p:cNvSpPr/>
          <p:nvPr/>
        </p:nvSpPr>
        <p:spPr>
          <a:xfrm>
            <a:off x="2412257" y="1302877"/>
            <a:ext cx="7307580" cy="7307580"/>
          </a:xfrm>
          <a:prstGeom prst="donut">
            <a:avLst>
              <a:gd name="adj" fmla="val 304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1996" y="4090533"/>
            <a:ext cx="2588101" cy="173226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defTabSz="1217889">
              <a:defRPr/>
            </a:pPr>
            <a:r>
              <a:rPr lang="en-US" sz="2664" b="1" dirty="0">
                <a:solidFill>
                  <a:prstClr val="white"/>
                </a:solidFill>
                <a:latin typeface="Calibri"/>
              </a:rPr>
              <a:t>Laguna Watershed Stewardship Framework</a:t>
            </a:r>
          </a:p>
        </p:txBody>
      </p:sp>
      <p:sp>
        <p:nvSpPr>
          <p:cNvPr id="11" name="Oval 10"/>
          <p:cNvSpPr/>
          <p:nvPr/>
        </p:nvSpPr>
        <p:spPr>
          <a:xfrm>
            <a:off x="8556713" y="3945785"/>
            <a:ext cx="2021764" cy="2021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400432" y="3945785"/>
            <a:ext cx="2021764" cy="2021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8062" y="4418634"/>
            <a:ext cx="1928389" cy="10760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defTabSz="1217889">
              <a:defRPr/>
            </a:pPr>
            <a:r>
              <a:rPr lang="en-US" sz="2131" b="1" dirty="0">
                <a:solidFill>
                  <a:srgbClr val="F79646">
                    <a:lumMod val="60000"/>
                    <a:lumOff val="40000"/>
                  </a:srgbClr>
                </a:solidFill>
                <a:latin typeface="Calibri"/>
              </a:rPr>
              <a:t>Water Quality Trading Framework</a:t>
            </a:r>
          </a:p>
        </p:txBody>
      </p:sp>
      <p:sp>
        <p:nvSpPr>
          <p:cNvPr id="13" name="Oval 12"/>
          <p:cNvSpPr/>
          <p:nvPr/>
        </p:nvSpPr>
        <p:spPr>
          <a:xfrm>
            <a:off x="3021222" y="1256925"/>
            <a:ext cx="2021764" cy="2021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9759" y="1729770"/>
            <a:ext cx="2084690" cy="10760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defTabSz="1217889">
              <a:defRPr/>
            </a:pPr>
            <a:r>
              <a:rPr lang="en-US" sz="2131" b="1" dirty="0">
                <a:solidFill>
                  <a:prstClr val="white"/>
                </a:solidFill>
                <a:latin typeface="Calibri"/>
              </a:rPr>
              <a:t>Point Source Control Programs</a:t>
            </a:r>
          </a:p>
        </p:txBody>
      </p:sp>
      <p:sp>
        <p:nvSpPr>
          <p:cNvPr id="14" name="Oval 13"/>
          <p:cNvSpPr/>
          <p:nvPr/>
        </p:nvSpPr>
        <p:spPr>
          <a:xfrm>
            <a:off x="3021222" y="6668817"/>
            <a:ext cx="2021764" cy="2021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79494" y="1256922"/>
            <a:ext cx="2021764" cy="2021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79494" y="6662565"/>
            <a:ext cx="2021764" cy="2021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889">
              <a:defRPr/>
            </a:pPr>
            <a:endParaRPr lang="en-US" sz="239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755" y="7141667"/>
            <a:ext cx="2106697" cy="10760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defTabSz="1217889">
              <a:defRPr/>
            </a:pPr>
            <a:r>
              <a:rPr lang="en-US" sz="2131" b="1" dirty="0">
                <a:solidFill>
                  <a:prstClr val="white"/>
                </a:solidFill>
                <a:latin typeface="Calibri"/>
              </a:rPr>
              <a:t>Restoration Planning &amp; 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5264" y="4420329"/>
            <a:ext cx="2064663" cy="10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889">
              <a:defRPr/>
            </a:pPr>
            <a:r>
              <a:rPr lang="en-US" sz="2131" b="1" dirty="0">
                <a:solidFill>
                  <a:prstClr val="white"/>
                </a:solidFill>
                <a:latin typeface="Calibri"/>
              </a:rPr>
              <a:t>Regionally-  Coordinated Monitoring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50061" y="7120026"/>
            <a:ext cx="2080630" cy="10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889">
              <a:defRPr/>
            </a:pPr>
            <a:r>
              <a:rPr lang="en-US" sz="2131" b="1" dirty="0">
                <a:solidFill>
                  <a:prstClr val="white"/>
                </a:solidFill>
                <a:latin typeface="Calibri"/>
              </a:rPr>
              <a:t>Partnership Support &amp; Coordination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6717" y="1729770"/>
            <a:ext cx="2127318" cy="10760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defTabSz="1217889">
              <a:defRPr/>
            </a:pPr>
            <a:r>
              <a:rPr lang="en-US" sz="2131" b="1" dirty="0">
                <a:solidFill>
                  <a:prstClr val="white"/>
                </a:solidFill>
                <a:latin typeface="Calibri"/>
              </a:rPr>
              <a:t>Nonpoint </a:t>
            </a:r>
            <a:r>
              <a:rPr lang="en-US" sz="2131" b="1" dirty="0" smtClean="0">
                <a:solidFill>
                  <a:prstClr val="white"/>
                </a:solidFill>
                <a:latin typeface="Calibri"/>
              </a:rPr>
              <a:t> Source </a:t>
            </a:r>
            <a:r>
              <a:rPr lang="en-US" sz="2131" b="1" dirty="0">
                <a:solidFill>
                  <a:prstClr val="white"/>
                </a:solidFill>
                <a:latin typeface="Calibri"/>
              </a:rPr>
              <a:t>Control Programs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965" y="263149"/>
            <a:ext cx="10972800" cy="7078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defTabSz="1217889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Vision for Beneficial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Use Recovery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in the Laguna</a:t>
            </a:r>
            <a:endParaRPr lang="en-US" sz="4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3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1850" y="1443037"/>
            <a:ext cx="3108960" cy="16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Regional Water Board Actions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87404" y="6499712"/>
            <a:ext cx="3108960" cy="1600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National Guidance &amp; Resources</a:t>
            </a:r>
            <a:endParaRPr lang="en-US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84650" y="4771474"/>
            <a:ext cx="35052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4184650" y="2066376"/>
            <a:ext cx="3505200" cy="2528336"/>
          </a:xfrm>
          <a:prstGeom prst="curvedConnector3">
            <a:avLst/>
          </a:prstGeom>
          <a:ln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4184650" y="4948238"/>
            <a:ext cx="3505200" cy="2351575"/>
          </a:xfrm>
          <a:prstGeom prst="curvedConnector3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87404" y="3985160"/>
            <a:ext cx="3108960" cy="1600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Local Stakeholder Recommendations for </a:t>
            </a:r>
            <a:r>
              <a:rPr lang="en-US" sz="2800" b="1" dirty="0" err="1" smtClean="0"/>
              <a:t>WQT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62896" y="3985160"/>
            <a:ext cx="2971800" cy="1600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Draft </a:t>
            </a:r>
            <a:r>
              <a:rPr lang="en-US" sz="2800" b="1" dirty="0" err="1" smtClean="0"/>
              <a:t>WQT</a:t>
            </a:r>
            <a:r>
              <a:rPr lang="en-US" sz="2800" b="1" dirty="0" smtClean="0"/>
              <a:t> Framework</a:t>
            </a:r>
            <a:endParaRPr lang="en-US" sz="2800" b="1" dirty="0"/>
          </a:p>
        </p:txBody>
      </p:sp>
      <p:sp>
        <p:nvSpPr>
          <p:cNvPr id="10" name="TextBox 5"/>
          <p:cNvSpPr txBox="1"/>
          <p:nvPr/>
        </p:nvSpPr>
        <p:spPr>
          <a:xfrm>
            <a:off x="4791456" y="21408"/>
            <a:ext cx="7086600" cy="1877187"/>
          </a:xfrm>
          <a:prstGeom prst="rect">
            <a:avLst/>
          </a:prstGeom>
          <a:noFill/>
        </p:spPr>
        <p:txBody>
          <a:bodyPr wrap="square" lIns="121668" tIns="60836" rIns="121668" bIns="60836" rtlCol="0" anchor="ctr" anchorCtr="1">
            <a:sp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Developments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Related to WQT in the Laguna de Santa Rosa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34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402336"/>
            <a:ext cx="10972800" cy="152241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Water Board Actions</a:t>
            </a:r>
            <a:br>
              <a:rPr lang="en-US" sz="48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</a:t>
            </a:r>
            <a:r>
              <a:rPr lang="en-US" sz="4800" dirty="0" err="1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WQT</a:t>
            </a:r>
            <a:r>
              <a:rPr lang="en-US" sz="48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Laguna</a:t>
            </a:r>
            <a:endParaRPr lang="en-US" sz="4800" dirty="0">
              <a:solidFill>
                <a:srgbClr val="264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281237"/>
            <a:ext cx="109728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2006 – Approved “no net loading” effluent limitations for nutrients in an NPDES permit for the City of Santa Rosa</a:t>
            </a:r>
          </a:p>
          <a:p>
            <a:r>
              <a:rPr lang="en-US" dirty="0" smtClean="0"/>
              <a:t>2008 – Approved the Santa Rosa Nutrient Offset Program by Resolution</a:t>
            </a:r>
          </a:p>
          <a:p>
            <a:r>
              <a:rPr lang="en-US" dirty="0" smtClean="0"/>
              <a:t>2012 – Approved the first project under the Nutrient Offset Program (followed by two others)</a:t>
            </a:r>
          </a:p>
        </p:txBody>
      </p:sp>
    </p:spTree>
    <p:extLst>
      <p:ext uri="{BB962C8B-B14F-4D97-AF65-F5344CB8AC3E}">
        <p14:creationId xmlns:p14="http://schemas.microsoft.com/office/powerpoint/2010/main" val="1419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402336"/>
            <a:ext cx="10972800" cy="152241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Water Board Actions</a:t>
            </a:r>
            <a:br>
              <a:rPr lang="en-US" sz="4800" dirty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</a:t>
            </a:r>
            <a:r>
              <a:rPr lang="en-US" sz="4800" dirty="0" err="1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WQT</a:t>
            </a:r>
            <a:r>
              <a:rPr lang="en-US" sz="4800" dirty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Laguna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281237"/>
            <a:ext cx="10972800" cy="6400800"/>
          </a:xfrm>
        </p:spPr>
        <p:txBody>
          <a:bodyPr>
            <a:normAutofit/>
          </a:bodyPr>
          <a:lstStyle/>
          <a:p>
            <a:r>
              <a:rPr lang="en-US" dirty="0"/>
              <a:t>2013 – </a:t>
            </a:r>
            <a:r>
              <a:rPr lang="en-US" dirty="0" smtClean="0"/>
              <a:t>Renewed “</a:t>
            </a:r>
            <a:r>
              <a:rPr lang="en-US" dirty="0"/>
              <a:t>no net loading” effluent </a:t>
            </a:r>
            <a:r>
              <a:rPr lang="en-US" dirty="0" smtClean="0"/>
              <a:t>limitation </a:t>
            </a:r>
            <a:r>
              <a:rPr lang="en-US" dirty="0"/>
              <a:t>for </a:t>
            </a:r>
            <a:r>
              <a:rPr lang="en-US" dirty="0" smtClean="0"/>
              <a:t>total phosphorus in </a:t>
            </a:r>
            <a:r>
              <a:rPr lang="en-US" dirty="0"/>
              <a:t>an NPDES permit for the City of Santa </a:t>
            </a:r>
            <a:r>
              <a:rPr lang="en-US" dirty="0" smtClean="0"/>
              <a:t>Rosa</a:t>
            </a:r>
          </a:p>
          <a:p>
            <a:r>
              <a:rPr lang="en-US" dirty="0" smtClean="0"/>
              <a:t>2013 – Established “no net loading” effluent limitation for total phosphorus in an NPDES permit for the Town of Windsor</a:t>
            </a:r>
          </a:p>
          <a:p>
            <a:r>
              <a:rPr lang="en-US" dirty="0" smtClean="0"/>
              <a:t>2017 – Consider Approving a new Water Quality Trading Framework to replace the existing Santa Rosa Nutrient Offset Program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 bwMode="auto">
          <a:xfrm>
            <a:off x="11499850" y="8453437"/>
            <a:ext cx="457200" cy="45720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10890250" y="8453437"/>
            <a:ext cx="457200" cy="45720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965" y="402336"/>
            <a:ext cx="10972800" cy="1522413"/>
          </a:xfrm>
        </p:spPr>
        <p:txBody>
          <a:bodyPr>
            <a:noAutofit/>
          </a:bodyPr>
          <a:lstStyle/>
          <a:p>
            <a:r>
              <a:rPr lang="en-US" altLang="en-US" sz="4800" dirty="0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Development of Local Stakeholder Recommendations for </a:t>
            </a:r>
            <a:r>
              <a:rPr lang="en-US" altLang="en-US" sz="4800" dirty="0" err="1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WQT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8965" y="2281237"/>
            <a:ext cx="10972800" cy="6400800"/>
          </a:xfrm>
        </p:spPr>
        <p:txBody>
          <a:bodyPr>
            <a:normAutofit/>
          </a:bodyPr>
          <a:lstStyle/>
          <a:p>
            <a:pPr>
              <a:tabLst>
                <a:tab pos="0" algn="l"/>
              </a:tabLst>
            </a:pPr>
            <a:r>
              <a:rPr lang="en-US" dirty="0" smtClean="0"/>
              <a:t>USDA Conservation Innovation Grant (CIG) awarded to Sonoma and Gold Ridge RCDs</a:t>
            </a:r>
          </a:p>
          <a:p>
            <a:pPr>
              <a:tabLst>
                <a:tab pos="0" algn="l"/>
              </a:tabLst>
            </a:pPr>
            <a:r>
              <a:rPr lang="en-US" dirty="0" smtClean="0"/>
              <a:t>3-year, focused, collaborative effort with national experts and local stakeholders</a:t>
            </a:r>
          </a:p>
          <a:p>
            <a:pPr>
              <a:tabLst>
                <a:tab pos="0" algn="l"/>
              </a:tabLst>
            </a:pPr>
            <a:r>
              <a:rPr lang="en-US" dirty="0" smtClean="0"/>
              <a:t>Regional Water Board staff served as technical advisor</a:t>
            </a:r>
          </a:p>
          <a:p>
            <a:pPr>
              <a:tabLst>
                <a:tab pos="0" algn="l"/>
              </a:tabLst>
            </a:pPr>
            <a:r>
              <a:rPr lang="en-US" dirty="0" smtClean="0"/>
              <a:t>Final report contains local stakeholder recommendations for WQT in the Laguna</a:t>
            </a:r>
          </a:p>
          <a:p>
            <a:pPr marL="0" indent="0">
              <a:buNone/>
              <a:tabLst>
                <a:tab pos="0" algn="l"/>
              </a:tabLst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0B332-441E-43D1-ABC1-40276BE29828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8965" y="71437"/>
            <a:ext cx="10961370" cy="1522413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 Project </a:t>
            </a:r>
            <a:r>
              <a:rPr lang="en-US" altLang="en-US" sz="5400" dirty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4320" y="1671637"/>
            <a:ext cx="5760720" cy="6028331"/>
          </a:xfrm>
        </p:spPr>
        <p:txBody>
          <a:bodyPr/>
          <a:lstStyle/>
          <a:p>
            <a:r>
              <a:rPr lang="en-US" sz="3200" dirty="0" smtClean="0"/>
              <a:t>Sonoma and Gold Ridge RCDs</a:t>
            </a:r>
          </a:p>
          <a:p>
            <a:r>
              <a:rPr lang="en-US" sz="3200" dirty="0" smtClean="0"/>
              <a:t>City of Santa Rosa</a:t>
            </a:r>
          </a:p>
          <a:p>
            <a:r>
              <a:rPr lang="en-US" sz="3200" dirty="0" smtClean="0"/>
              <a:t>Town of Windsor</a:t>
            </a:r>
          </a:p>
          <a:p>
            <a:r>
              <a:rPr lang="en-US" sz="3200" dirty="0" smtClean="0"/>
              <a:t>Technical Consultants</a:t>
            </a:r>
          </a:p>
          <a:p>
            <a:pPr lvl="1"/>
            <a:r>
              <a:rPr lang="en-US" sz="2400" dirty="0" err="1" smtClean="0"/>
              <a:t>Kieser</a:t>
            </a:r>
            <a:r>
              <a:rPr lang="en-US" sz="2400" dirty="0" smtClean="0"/>
              <a:t> and Associates</a:t>
            </a:r>
          </a:p>
          <a:p>
            <a:pPr lvl="1"/>
            <a:r>
              <a:rPr lang="en-US" sz="2400" dirty="0" smtClean="0"/>
              <a:t>Merritt Smith Consulting</a:t>
            </a:r>
          </a:p>
          <a:p>
            <a:pPr lvl="1"/>
            <a:r>
              <a:rPr lang="en-US" sz="2400" dirty="0" smtClean="0"/>
              <a:t>Texas Institute for Applied Environmental Research</a:t>
            </a:r>
          </a:p>
          <a:p>
            <a:pPr lvl="1"/>
            <a:r>
              <a:rPr lang="en-US" sz="2400" dirty="0" smtClean="0"/>
              <a:t>Willamette Partnership</a:t>
            </a:r>
          </a:p>
          <a:p>
            <a:r>
              <a:rPr lang="en-US" sz="3200" dirty="0" smtClean="0"/>
              <a:t>Agencies</a:t>
            </a:r>
          </a:p>
          <a:p>
            <a:pPr lvl="1"/>
            <a:r>
              <a:rPr lang="en-US" sz="2400" dirty="0" smtClean="0"/>
              <a:t>USDA Natural Resources Conservation Service</a:t>
            </a:r>
          </a:p>
          <a:p>
            <a:pPr lvl="1"/>
            <a:r>
              <a:rPr lang="en-US" sz="2400" dirty="0" smtClean="0"/>
              <a:t>Regional Water Board</a:t>
            </a:r>
          </a:p>
          <a:p>
            <a:pPr lvl="1"/>
            <a:r>
              <a:rPr lang="en-US" sz="2400" dirty="0" smtClean="0"/>
              <a:t>CA Dept. of Conservation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1143" y="1671637"/>
            <a:ext cx="5760720" cy="6028331"/>
          </a:xfrm>
        </p:spPr>
        <p:txBody>
          <a:bodyPr/>
          <a:lstStyle/>
          <a:p>
            <a:r>
              <a:rPr lang="en-US" sz="3200" dirty="0" smtClean="0"/>
              <a:t>Local Organizations</a:t>
            </a:r>
          </a:p>
          <a:p>
            <a:pPr lvl="1"/>
            <a:r>
              <a:rPr lang="en-US" sz="2400" dirty="0" smtClean="0"/>
              <a:t>UC Cooperative Extension</a:t>
            </a:r>
          </a:p>
          <a:p>
            <a:pPr lvl="1"/>
            <a:r>
              <a:rPr lang="en-US" sz="2400" dirty="0" smtClean="0"/>
              <a:t>RR Watershed Protection Committee</a:t>
            </a:r>
          </a:p>
          <a:p>
            <a:pPr lvl="1"/>
            <a:r>
              <a:rPr lang="en-US" sz="2400" dirty="0" smtClean="0"/>
              <a:t>Russian </a:t>
            </a:r>
            <a:r>
              <a:rPr lang="en-US" sz="2400" dirty="0" err="1" smtClean="0"/>
              <a:t>Riverkeeper</a:t>
            </a:r>
            <a:endParaRPr lang="en-US" sz="2400" dirty="0" smtClean="0"/>
          </a:p>
          <a:p>
            <a:pPr lvl="1"/>
            <a:r>
              <a:rPr lang="en-US" sz="2400" dirty="0" smtClean="0"/>
              <a:t>Sonoma County Ag Preservation and Open Space District</a:t>
            </a:r>
          </a:p>
          <a:p>
            <a:pPr lvl="1"/>
            <a:r>
              <a:rPr lang="en-US" sz="2400" dirty="0" smtClean="0"/>
              <a:t>Sonoma County Water Agency</a:t>
            </a:r>
          </a:p>
          <a:p>
            <a:pPr lvl="1"/>
            <a:r>
              <a:rPr lang="en-US" sz="2400" dirty="0" smtClean="0"/>
              <a:t>Laguna de Santa Rosa Foundation</a:t>
            </a:r>
          </a:p>
          <a:p>
            <a:r>
              <a:rPr lang="en-US" sz="3200" dirty="0" smtClean="0"/>
              <a:t>Ag Stakeholder Advisory Committee</a:t>
            </a:r>
          </a:p>
          <a:p>
            <a:pPr lvl="1"/>
            <a:r>
              <a:rPr lang="en-US" sz="2400" dirty="0" smtClean="0"/>
              <a:t>Vineyard Operators</a:t>
            </a:r>
          </a:p>
          <a:p>
            <a:pPr lvl="1"/>
            <a:r>
              <a:rPr lang="en-US" sz="2400" dirty="0" smtClean="0"/>
              <a:t>Dairy Farmers</a:t>
            </a:r>
          </a:p>
          <a:p>
            <a:pPr lvl="1"/>
            <a:r>
              <a:rPr lang="en-US" sz="2400" dirty="0" smtClean="0"/>
              <a:t>Crop Farmers</a:t>
            </a:r>
          </a:p>
          <a:p>
            <a:pPr lvl="1"/>
            <a:r>
              <a:rPr lang="en-US" sz="2400" dirty="0" smtClean="0"/>
              <a:t>Turf Farmers</a:t>
            </a:r>
          </a:p>
          <a:p>
            <a:pPr lvl="1"/>
            <a:r>
              <a:rPr lang="en-US" sz="2400" dirty="0" smtClean="0"/>
              <a:t>Equine Facility Operators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11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1747837"/>
            <a:ext cx="5486400" cy="7099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0056" y="317854"/>
            <a:ext cx="6858000" cy="1292411"/>
          </a:xfrm>
          <a:prstGeom prst="rect">
            <a:avLst/>
          </a:prstGeom>
          <a:noFill/>
        </p:spPr>
        <p:txBody>
          <a:bodyPr wrap="square" lIns="121668" tIns="60836" rIns="121668" bIns="60836" rtlCol="0" anchor="ctr" anchorCtr="1">
            <a:spAutoFit/>
          </a:bodyPr>
          <a:lstStyle/>
          <a:p>
            <a:pPr marL="0" marR="0" lvl="0" indent="0" algn="r" defTabSz="121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Stakeholder Recommendations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11499850" y="8453437"/>
            <a:ext cx="457200" cy="45720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3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79300" cy="461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880" y="532844"/>
            <a:ext cx="10019525" cy="124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2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LT Std 65 Medium" pitchFamily="34" charset="0"/>
                <a:ea typeface="+mn-ea"/>
                <a:cs typeface="+mn-cs"/>
              </a:rPr>
              <a:t>Expanding the </a:t>
            </a:r>
            <a:r>
              <a:rPr kumimoji="0" lang="en-US" sz="3729" b="1" i="0" u="none" strike="noStrike" kern="1200" cap="none" spc="0" normalizeH="0" baseline="0" noProof="0" dirty="0" smtClean="0">
                <a:ln>
                  <a:noFill/>
                </a:ln>
                <a:solidFill>
                  <a:srgbClr val="569BBE"/>
                </a:solidFill>
                <a:effectLst/>
                <a:uLnTx/>
                <a:uFillTx/>
                <a:latin typeface="Avenir LT Std 65 Medium" pitchFamily="34" charset="0"/>
                <a:ea typeface="+mn-ea"/>
                <a:cs typeface="+mn-cs"/>
              </a:rPr>
              <a:t>pace, scope, and effectiveness of conservation</a:t>
            </a:r>
            <a:endParaRPr kumimoji="0" lang="en-US" sz="372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405" y="207048"/>
            <a:ext cx="1656385" cy="127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5" descr="WP 3 VC_r2b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4" b="23876"/>
          <a:stretch/>
        </p:blipFill>
        <p:spPr>
          <a:xfrm>
            <a:off x="25504" y="3357114"/>
            <a:ext cx="12130791" cy="338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880" y="7570782"/>
            <a:ext cx="11823415" cy="625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3" b="1" i="0" u="none" strike="noStrike" kern="1200" cap="none" spc="0" normalizeH="0" baseline="0" noProof="0" dirty="0">
                <a:ln>
                  <a:noFill/>
                </a:ln>
                <a:solidFill>
                  <a:srgbClr val="569BBE"/>
                </a:solidFill>
                <a:effectLst/>
                <a:uLnTx/>
                <a:uFillTx/>
                <a:latin typeface="Avenir LT Std 65 Medium" pitchFamily="34" charset="0"/>
                <a:ea typeface="+mn-ea"/>
                <a:cs typeface="+mn-cs"/>
              </a:rPr>
              <a:t>Community, Health, and the Environment</a:t>
            </a:r>
            <a:endParaRPr kumimoji="0" lang="en-US" sz="346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LT Std 65 Medium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6927" y="1567432"/>
            <a:ext cx="4982373" cy="107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1" b="1" i="0" u="none" strike="noStrike" kern="1200" cap="none" spc="0" normalizeH="0" baseline="0" noProof="0" dirty="0">
                <a:ln>
                  <a:noFill/>
                </a:ln>
                <a:solidFill>
                  <a:srgbClr val="569BBE"/>
                </a:solidFill>
                <a:effectLst/>
                <a:uLnTx/>
                <a:uFillTx/>
                <a:latin typeface="Avenir LT Std 65 Medium" pitchFamily="34" charset="0"/>
                <a:ea typeface="+mn-ea"/>
                <a:cs typeface="+mn-cs"/>
              </a:rPr>
              <a:t>Bobby Cochran</a:t>
            </a:r>
          </a:p>
          <a:p>
            <a:pPr marL="0" marR="0" lvl="0" indent="0" algn="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1" b="1" i="0" u="none" strike="noStrike" kern="1200" cap="none" spc="0" normalizeH="0" baseline="0" noProof="0" dirty="0">
                <a:ln>
                  <a:noFill/>
                </a:ln>
                <a:solidFill>
                  <a:srgbClr val="569BBE"/>
                </a:solidFill>
                <a:effectLst/>
                <a:uLnTx/>
                <a:uFillTx/>
                <a:latin typeface="Avenir LT Std 65 Medium" pitchFamily="34" charset="0"/>
                <a:ea typeface="+mn-ea"/>
                <a:cs typeface="+mn-cs"/>
              </a:rPr>
              <a:t>Willamette Partnership</a:t>
            </a:r>
          </a:p>
          <a:p>
            <a:pPr marL="0" marR="0" lvl="0" indent="0" algn="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1" b="1" i="0" u="none" strike="noStrike" kern="1200" cap="none" spc="0" normalizeH="0" baseline="0" noProof="0" dirty="0">
                <a:ln>
                  <a:noFill/>
                </a:ln>
                <a:solidFill>
                  <a:srgbClr val="569BBE"/>
                </a:solidFill>
                <a:effectLst/>
                <a:uLnTx/>
                <a:uFillTx/>
                <a:latin typeface="Avenir LT Std 65 Medium" pitchFamily="34" charset="0"/>
                <a:ea typeface="+mn-ea"/>
                <a:cs typeface="+mn-cs"/>
              </a:rPr>
              <a:t>www.willamettepartnership.org</a:t>
            </a:r>
          </a:p>
        </p:txBody>
      </p:sp>
    </p:spTree>
    <p:extLst>
      <p:ext uri="{BB962C8B-B14F-4D97-AF65-F5344CB8AC3E}">
        <p14:creationId xmlns:p14="http://schemas.microsoft.com/office/powerpoint/2010/main" val="273917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452437"/>
            <a:ext cx="4558723" cy="4545901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Water Quality Trading Work?</a:t>
            </a:r>
            <a:endParaRPr lang="en-US" sz="4800" dirty="0">
              <a:solidFill>
                <a:srgbClr val="264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ater quality trading is a flexible approach that provides one source the choice of installing onsite technology or practices or working with other sources offsite to generate equal or greater pollutant reductio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73" y="-40095"/>
            <a:ext cx="7156450" cy="91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2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53" y="454024"/>
            <a:ext cx="10972800" cy="1522413"/>
          </a:xfrm>
        </p:spPr>
        <p:txBody>
          <a:bodyPr>
            <a:noAutofit/>
          </a:bodyPr>
          <a:lstStyle/>
          <a:p>
            <a:r>
              <a:rPr lang="en-US" altLang="en-US" sz="5400" dirty="0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Workshop Outline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8964" y="1976437"/>
            <a:ext cx="10972800" cy="6400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Introduce Board Agenda Packet (Item 2)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watershed conditions and regulatory actions to date in the Laguna de Santa Rosa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local and national efforts supporting    Water Quality Trading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WQT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staff’s approach, guiding principles, and flow chart for the Draft Framework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Receive initial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eedback from the Board and public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0B332-441E-43D1-ABC1-40276BE29828}" type="slidenum">
              <a:rPr kumimoji="0" lang="en-US" sz="15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5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7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8952631"/>
            <a:ext cx="12179300" cy="181844"/>
          </a:xfrm>
          <a:prstGeom prst="rect">
            <a:avLst/>
          </a:prstGeom>
          <a:solidFill>
            <a:srgbClr val="569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650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612648" y="-4763"/>
            <a:ext cx="10972800" cy="1527048"/>
          </a:xfrm>
        </p:spPr>
        <p:txBody>
          <a:bodyPr>
            <a:noAutofit/>
          </a:bodyPr>
          <a:lstStyle/>
          <a:p>
            <a:r>
              <a:rPr lang="en-US" altLang="en-US" sz="44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 Trading Programs in </a:t>
            </a:r>
            <a:r>
              <a:rPr lang="en-US" altLang="en-US" sz="4400" dirty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44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</a:t>
            </a:r>
            <a:endParaRPr lang="en-US" altLang="en-US" sz="4400" dirty="0">
              <a:solidFill>
                <a:srgbClr val="264D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12850" y="1366837"/>
            <a:ext cx="9730427" cy="7223760"/>
            <a:chOff x="2023074" y="1186495"/>
            <a:chExt cx="6948398" cy="5158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074" y="1186495"/>
              <a:ext cx="6948398" cy="5158413"/>
            </a:xfrm>
            <a:prstGeom prst="rect">
              <a:avLst/>
            </a:prstGeom>
          </p:spPr>
        </p:pic>
        <p:sp>
          <p:nvSpPr>
            <p:cNvPr id="4" name="5-Point Star 3"/>
            <p:cNvSpPr/>
            <p:nvPr/>
          </p:nvSpPr>
          <p:spPr>
            <a:xfrm>
              <a:off x="7115175" y="2809875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6200775" y="2228056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2486025" y="1956504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4324350" y="3142456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724525" y="2108904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7715250" y="3163168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7890923" y="2866231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7639050" y="2657475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562850" y="4754038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3781425" y="1798458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3224483" y="2145850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2767283" y="1545775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5955102" y="3765701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5955102" y="3239368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3436279" y="2913301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7426849" y="2998232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7274449" y="4125388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847936" y="2380456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8056285" y="2886075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7639050" y="3515112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8300048" y="2380456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8380021" y="2261304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2409825" y="2760901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426849" y="5422605"/>
              <a:ext cx="1544623" cy="9223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7513239" y="5529928"/>
              <a:ext cx="152400" cy="15240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7513239" y="5873233"/>
              <a:ext cx="152400" cy="152400"/>
            </a:xfrm>
            <a:prstGeom prst="star5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9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81937" y="5489645"/>
              <a:ext cx="1015495" cy="22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Active Trading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81937" y="5869938"/>
              <a:ext cx="1015495" cy="223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2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Enabling Policy</a:t>
              </a:r>
            </a:p>
          </p:txBody>
        </p:sp>
      </p:grpSp>
      <p:sp>
        <p:nvSpPr>
          <p:cNvPr id="20" name="5-Point Star 19"/>
          <p:cNvSpPr>
            <a:spLocks noChangeAspect="1"/>
          </p:cNvSpPr>
          <p:nvPr/>
        </p:nvSpPr>
        <p:spPr>
          <a:xfrm>
            <a:off x="1441450" y="3302317"/>
            <a:ext cx="731520" cy="7315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1747837"/>
            <a:ext cx="5486400" cy="711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0056" y="317855"/>
            <a:ext cx="6858000" cy="1292411"/>
          </a:xfrm>
          <a:prstGeom prst="rect">
            <a:avLst/>
          </a:prstGeom>
          <a:noFill/>
        </p:spPr>
        <p:txBody>
          <a:bodyPr wrap="square" lIns="121668" tIns="60836" rIns="121668" bIns="60836" rtlCol="0" anchor="ctr" anchorCtr="1">
            <a:spAutoFit/>
          </a:bodyPr>
          <a:lstStyle/>
          <a:p>
            <a:pPr marL="0" marR="0" lvl="0" indent="0" algn="r" defTabSz="121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Network’s </a:t>
            </a: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Options and Considerations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Document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11499850" y="8453437"/>
            <a:ext cx="457200" cy="45720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9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519237"/>
            <a:ext cx="5486400" cy="712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0056" y="317854"/>
            <a:ext cx="6858000" cy="1292411"/>
          </a:xfrm>
          <a:prstGeom prst="rect">
            <a:avLst/>
          </a:prstGeom>
          <a:noFill/>
        </p:spPr>
        <p:txBody>
          <a:bodyPr wrap="square" lIns="121668" tIns="60836" rIns="121668" bIns="60836" rtlCol="0" anchor="ctr" anchorCtr="1">
            <a:spAutoFit/>
          </a:bodyPr>
          <a:lstStyle/>
          <a:p>
            <a:pPr marL="0" marR="0" lvl="0" indent="0" algn="r" defTabSz="121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ACWA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Trading Framework Template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11499850" y="8453437"/>
            <a:ext cx="457200" cy="45720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3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1850" y="1443037"/>
            <a:ext cx="3108960" cy="1600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Water Board Actions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7404" y="6499712"/>
            <a:ext cx="3108960" cy="1600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Guidance &amp; Resources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84650" y="4771474"/>
            <a:ext cx="35052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4184650" y="2066376"/>
            <a:ext cx="3505200" cy="2528336"/>
          </a:xfrm>
          <a:prstGeom prst="curvedConnector3">
            <a:avLst/>
          </a:prstGeom>
          <a:ln>
            <a:tailEnd type="triangle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4184650" y="4948238"/>
            <a:ext cx="3505200" cy="2351575"/>
          </a:xfrm>
          <a:prstGeom prst="curvedConnector3">
            <a:avLst/>
          </a:prstGeom>
          <a:ln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87404" y="3985160"/>
            <a:ext cx="3108960" cy="1600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Local Stakeholder Recommendations for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WQT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62896" y="3985160"/>
            <a:ext cx="2971800" cy="1600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6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WQT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Framework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4791456" y="21407"/>
            <a:ext cx="7086600" cy="1877187"/>
          </a:xfrm>
          <a:prstGeom prst="rect">
            <a:avLst/>
          </a:prstGeom>
          <a:noFill/>
        </p:spPr>
        <p:txBody>
          <a:bodyPr wrap="square" lIns="121668" tIns="60836" rIns="121668" bIns="60836" rtlCol="0" anchor="ctr" anchorCtr="1">
            <a:sp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6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Developments Related to WQT in the Laguna de Santa Rosa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5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965" y="405976"/>
            <a:ext cx="10972800" cy="1522413"/>
          </a:xfrm>
        </p:spPr>
        <p:txBody>
          <a:bodyPr>
            <a:noAutofit/>
          </a:bodyPr>
          <a:lstStyle/>
          <a:p>
            <a:r>
              <a:rPr lang="en-US" altLang="en-US" sz="4800" dirty="0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Support for Revising the Santa Rosa Nutrient Offset Program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8965" y="2281237"/>
            <a:ext cx="10972800" cy="6400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Promote restoration actions </a:t>
            </a:r>
            <a:r>
              <a:rPr lang="en-US" sz="4400" dirty="0" smtClean="0"/>
              <a:t>in the Laguna</a:t>
            </a:r>
            <a:endParaRPr lang="en-US" sz="4400" dirty="0"/>
          </a:p>
          <a:p>
            <a:pPr>
              <a:lnSpc>
                <a:spcPct val="110000"/>
              </a:lnSpc>
            </a:pPr>
            <a:r>
              <a:rPr lang="en-US" sz="4400" dirty="0"/>
              <a:t>Reflect </a:t>
            </a:r>
            <a:r>
              <a:rPr lang="en-US" sz="4400" dirty="0" smtClean="0"/>
              <a:t>most recent scientific findings</a:t>
            </a:r>
            <a:endParaRPr lang="en-US" sz="4400" dirty="0"/>
          </a:p>
          <a:p>
            <a:pPr>
              <a:lnSpc>
                <a:spcPct val="110000"/>
              </a:lnSpc>
            </a:pPr>
            <a:r>
              <a:rPr lang="en-US" sz="4400" dirty="0" smtClean="0"/>
              <a:t>Establish a compliance </a:t>
            </a:r>
            <a:r>
              <a:rPr lang="en-US" sz="4400" dirty="0"/>
              <a:t>option </a:t>
            </a:r>
            <a:r>
              <a:rPr lang="en-US" sz="4400" dirty="0" smtClean="0"/>
              <a:t>for the Town   of </a:t>
            </a:r>
            <a:r>
              <a:rPr lang="en-US" sz="4400" dirty="0"/>
              <a:t>Windsor</a:t>
            </a:r>
          </a:p>
          <a:p>
            <a:pPr>
              <a:lnSpc>
                <a:spcPct val="110000"/>
              </a:lnSpc>
            </a:pPr>
            <a:r>
              <a:rPr lang="en-US" sz="4400" dirty="0" smtClean="0"/>
              <a:t>Activate local stakeholder recommendations</a:t>
            </a:r>
          </a:p>
          <a:p>
            <a:pPr>
              <a:lnSpc>
                <a:spcPct val="110000"/>
              </a:lnSpc>
            </a:pPr>
            <a:r>
              <a:rPr lang="en-US" sz="4400" dirty="0" smtClean="0"/>
              <a:t>Put national guidance and templates into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0B332-441E-43D1-ABC1-40276BE29828}" type="slidenum">
              <a:rPr kumimoji="0" lang="en-US" sz="15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5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5-Point Star 7"/>
          <p:cNvSpPr>
            <a:spLocks noChangeAspect="1"/>
          </p:cNvSpPr>
          <p:nvPr/>
        </p:nvSpPr>
        <p:spPr bwMode="auto">
          <a:xfrm>
            <a:off x="625913" y="2448877"/>
            <a:ext cx="365760" cy="36576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5-Point Star 8"/>
          <p:cNvSpPr>
            <a:spLocks noChangeAspect="1"/>
          </p:cNvSpPr>
          <p:nvPr/>
        </p:nvSpPr>
        <p:spPr bwMode="auto">
          <a:xfrm>
            <a:off x="607279" y="3348037"/>
            <a:ext cx="365760" cy="36576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 bwMode="auto">
          <a:xfrm>
            <a:off x="607279" y="4262437"/>
            <a:ext cx="365760" cy="36576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 bwMode="auto">
          <a:xfrm>
            <a:off x="607279" y="5862637"/>
            <a:ext cx="365760" cy="36576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 bwMode="auto">
          <a:xfrm>
            <a:off x="607279" y="6716077"/>
            <a:ext cx="365760" cy="365760"/>
          </a:xfrm>
          <a:prstGeom prst="star5">
            <a:avLst/>
          </a:prstGeom>
          <a:solidFill>
            <a:srgbClr val="FF9900"/>
          </a:solidFill>
          <a:ln w="28575" cap="flat" cmpd="sng" algn="ctr">
            <a:solidFill>
              <a:srgbClr val="264D7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1" y="1015885"/>
            <a:ext cx="3657600" cy="4724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1" y="1594876"/>
            <a:ext cx="3653790" cy="4736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85" y="2956570"/>
            <a:ext cx="3653790" cy="4727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39" y="3958273"/>
            <a:ext cx="3653790" cy="4745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0056" y="-20700"/>
            <a:ext cx="6858000" cy="1969520"/>
          </a:xfrm>
          <a:prstGeom prst="rect">
            <a:avLst/>
          </a:prstGeom>
          <a:noFill/>
        </p:spPr>
        <p:txBody>
          <a:bodyPr wrap="square" lIns="121668" tIns="60836" rIns="121668" bIns="60836" rtlCol="0" anchor="ctr" anchorCtr="1">
            <a:spAutoFit/>
          </a:bodyPr>
          <a:lstStyle/>
          <a:p>
            <a:pPr algn="r" defTabSz="1216675"/>
            <a:r>
              <a:rPr lang="en-US" sz="3800" b="1" dirty="0" smtClean="0">
                <a:solidFill>
                  <a:prstClr val="black"/>
                </a:solidFill>
              </a:rPr>
              <a:t>Foundational</a:t>
            </a:r>
            <a:r>
              <a:rPr lang="en-US" sz="4000" b="1" dirty="0" smtClean="0">
                <a:solidFill>
                  <a:prstClr val="black"/>
                </a:solidFill>
              </a:rPr>
              <a:t> References for the</a:t>
            </a:r>
          </a:p>
          <a:p>
            <a:pPr algn="r" defTabSz="1216675"/>
            <a:r>
              <a:rPr lang="en-US" sz="4000" b="1" dirty="0" smtClean="0">
                <a:solidFill>
                  <a:prstClr val="black"/>
                </a:solidFill>
              </a:rPr>
              <a:t>Laguna </a:t>
            </a:r>
            <a:r>
              <a:rPr lang="en-US" sz="4000" b="1" dirty="0" err="1" smtClean="0">
                <a:solidFill>
                  <a:prstClr val="black"/>
                </a:solidFill>
              </a:rPr>
              <a:t>WQT</a:t>
            </a:r>
            <a:r>
              <a:rPr lang="en-US" sz="4000" b="1" dirty="0" smtClean="0">
                <a:solidFill>
                  <a:prstClr val="black"/>
                </a:solidFill>
              </a:rPr>
              <a:t> Framework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5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402336"/>
            <a:ext cx="10972800" cy="152241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Staff’s Approach for Developing the Draft Framework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4" y="2281237"/>
            <a:ext cx="11119485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Utilize </a:t>
            </a:r>
            <a:r>
              <a:rPr lang="en-US" dirty="0" err="1" smtClean="0"/>
              <a:t>ACWA</a:t>
            </a:r>
            <a:r>
              <a:rPr lang="en-US" dirty="0" smtClean="0"/>
              <a:t> Framework Template</a:t>
            </a:r>
          </a:p>
          <a:p>
            <a:r>
              <a:rPr lang="en-US" dirty="0" smtClean="0"/>
              <a:t>Adhere to Local Stakeholder Recommendations</a:t>
            </a:r>
          </a:p>
          <a:p>
            <a:r>
              <a:rPr lang="en-US" dirty="0" smtClean="0"/>
              <a:t>Rely on the National Network’s </a:t>
            </a:r>
            <a:r>
              <a:rPr lang="en-US" i="1" dirty="0" smtClean="0"/>
              <a:t>Options and Considerations</a:t>
            </a:r>
            <a:r>
              <a:rPr lang="en-US" dirty="0" smtClean="0"/>
              <a:t> Document as a reference guide</a:t>
            </a:r>
          </a:p>
          <a:p>
            <a:r>
              <a:rPr lang="en-US" dirty="0" smtClean="0"/>
              <a:t>Consult with known interested parties regarding framework preferences</a:t>
            </a:r>
          </a:p>
          <a:p>
            <a:r>
              <a:rPr lang="en-US" dirty="0" smtClean="0"/>
              <a:t>Emphasize efficiency, predictability, transparency, best science</a:t>
            </a:r>
          </a:p>
        </p:txBody>
      </p:sp>
    </p:spTree>
    <p:extLst>
      <p:ext uri="{BB962C8B-B14F-4D97-AF65-F5344CB8AC3E}">
        <p14:creationId xmlns:p14="http://schemas.microsoft.com/office/powerpoint/2010/main" val="34165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402336"/>
            <a:ext cx="10972800" cy="152241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 for </a:t>
            </a:r>
            <a:r>
              <a:rPr lang="en-US" sz="4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WQT</a:t>
            </a:r>
            <a:r>
              <a:rPr lang="en-US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Laguna de Santa Rosa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281237"/>
            <a:ext cx="10972800" cy="6400800"/>
          </a:xfrm>
        </p:spPr>
        <p:txBody>
          <a:bodyPr>
            <a:noAutofit/>
          </a:bodyPr>
          <a:lstStyle/>
          <a:p>
            <a:r>
              <a:rPr lang="en-US" sz="3600" dirty="0"/>
              <a:t>All actions must be supported by sound science and accomplish regulatory and environmental goals.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Trading activities must offer sufficient accountability, transparency, accessibility, and opportunities for public involvement to ensure that promised water quality improvements are delivered.</a:t>
            </a:r>
          </a:p>
          <a:p>
            <a:pPr>
              <a:spcBef>
                <a:spcPts val="1800"/>
              </a:spcBef>
            </a:pPr>
            <a:r>
              <a:rPr lang="en-US" sz="3600" dirty="0"/>
              <a:t>The water quality benefits of any trade must be realized in place, in kind, and in time.</a:t>
            </a:r>
          </a:p>
        </p:txBody>
      </p:sp>
    </p:spTree>
    <p:extLst>
      <p:ext uri="{BB962C8B-B14F-4D97-AF65-F5344CB8AC3E}">
        <p14:creationId xmlns:p14="http://schemas.microsoft.com/office/powerpoint/2010/main" val="12823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147637"/>
            <a:ext cx="10972800" cy="152241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Framework Structure</a:t>
            </a:r>
            <a:endParaRPr lang="en-US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968" y="1737360"/>
            <a:ext cx="10424160" cy="713232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Policy &amp; Regulatory Instruments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Trading Basics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Trading Eligibility Criteria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Quantifying Pollutant Reductions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Trading Ratios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Credit Characteristics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Project Planning, Pre-screening, &amp; Approval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Project Implementation &amp; Verification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Credit Certification, Registration &amp; Tracking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Compliance and Enforcement</a:t>
            </a:r>
          </a:p>
          <a:p>
            <a:pPr marL="742950" indent="-742950">
              <a:spcBef>
                <a:spcPts val="1200"/>
              </a:spcBef>
              <a:buAutoNum type="arabicPeriod"/>
            </a:pPr>
            <a:r>
              <a:rPr lang="en-US" dirty="0" smtClean="0"/>
              <a:t>Framework  Improvements and Monitoring</a:t>
            </a:r>
          </a:p>
        </p:txBody>
      </p:sp>
    </p:spTree>
    <p:extLst>
      <p:ext uri="{BB962C8B-B14F-4D97-AF65-F5344CB8AC3E}">
        <p14:creationId xmlns:p14="http://schemas.microsoft.com/office/powerpoint/2010/main" val="19613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>
            <a:spLocks/>
          </p:cNvSpPr>
          <p:nvPr/>
        </p:nvSpPr>
        <p:spPr>
          <a:xfrm>
            <a:off x="8906001" y="2778275"/>
            <a:ext cx="457200" cy="1828800"/>
          </a:xfrm>
          <a:prstGeom prst="homePlate">
            <a:avLst/>
          </a:prstGeom>
          <a:solidFill>
            <a:schemeClr val="accent6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Pentagon 13"/>
          <p:cNvSpPr>
            <a:spLocks/>
          </p:cNvSpPr>
          <p:nvPr/>
        </p:nvSpPr>
        <p:spPr>
          <a:xfrm>
            <a:off x="10509250" y="5292875"/>
            <a:ext cx="457200" cy="1828800"/>
          </a:xfrm>
          <a:prstGeom prst="homePlate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56248" y="2798064"/>
            <a:ext cx="2432304" cy="1801368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txBody>
          <a:bodyPr wrap="square" lIns="365760" rIns="0" rtlCol="0" anchor="ctr" anchorCtr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9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</a:rPr>
              <a:t>Propose &amp; Approve Credit-Generating Projects</a:t>
            </a:r>
            <a:endParaRPr lang="en-US" sz="2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" name="Pentagon 6"/>
          <p:cNvSpPr>
            <a:spLocks/>
          </p:cNvSpPr>
          <p:nvPr/>
        </p:nvSpPr>
        <p:spPr>
          <a:xfrm>
            <a:off x="6315201" y="2778275"/>
            <a:ext cx="457200" cy="1828800"/>
          </a:xfrm>
          <a:prstGeom prst="homePlate">
            <a:avLst/>
          </a:prstGeom>
          <a:solidFill>
            <a:schemeClr val="accent6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49807" y="2798064"/>
            <a:ext cx="2432304" cy="1801368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txBody>
          <a:bodyPr wrap="square" lIns="365760" rIns="0" rtlCol="0" anchor="ctr" anchorCtr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9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</a:rPr>
              <a:t>Evaluate Project Sites, Eligibility &amp; Baseline Requirements</a:t>
            </a:r>
            <a:endParaRPr lang="en-US" sz="2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" name="Pentagon 5"/>
          <p:cNvSpPr>
            <a:spLocks/>
          </p:cNvSpPr>
          <p:nvPr/>
        </p:nvSpPr>
        <p:spPr>
          <a:xfrm>
            <a:off x="3724401" y="2778275"/>
            <a:ext cx="457200" cy="1828800"/>
          </a:xfrm>
          <a:prstGeom prst="homePlate">
            <a:avLst/>
          </a:prstGeom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5623" y="2798064"/>
            <a:ext cx="2432304" cy="1801368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wrap="square" lIns="274320" rIns="0" rtlCol="0" anchor="ctr" anchorCtr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91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</a:rPr>
              <a:t>Propose &amp; Approve Beneficial Practices</a:t>
            </a:r>
            <a:endParaRPr lang="en-US" sz="2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8174736" y="5312664"/>
            <a:ext cx="2432304" cy="1801368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wrap="square" lIns="365760" rIns="0" rtlCol="0" anchor="ctr" anchorCtr="1">
            <a:no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91">
              <a:defRPr/>
            </a:pPr>
            <a:r>
              <a:rPr lang="en-US" b="1" dirty="0" smtClean="0">
                <a:solidFill>
                  <a:schemeClr val="bg1"/>
                </a:solidFill>
                <a:latin typeface="Calibri"/>
              </a:rPr>
              <a:t>Buy/Sell Credits, Track &amp; Account</a:t>
            </a:r>
            <a:endParaRPr lang="en-US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Pentagon 12"/>
          <p:cNvSpPr>
            <a:spLocks/>
          </p:cNvSpPr>
          <p:nvPr/>
        </p:nvSpPr>
        <p:spPr>
          <a:xfrm>
            <a:off x="7918450" y="5292875"/>
            <a:ext cx="457200" cy="1828800"/>
          </a:xfrm>
          <a:prstGeom prst="homePlate">
            <a:avLst/>
          </a:prstGeom>
          <a:solidFill>
            <a:schemeClr val="accent4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5568696" y="5312664"/>
            <a:ext cx="2432304" cy="1801368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wrap="square" lIns="365760" rIns="0" rtlCol="0" anchor="ctr" anchorCtr="1">
            <a:no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91">
              <a:defRPr/>
            </a:pPr>
            <a:r>
              <a:rPr lang="en-US" b="1" dirty="0" smtClean="0">
                <a:solidFill>
                  <a:schemeClr val="bg1"/>
                </a:solidFill>
                <a:latin typeface="Calibri"/>
              </a:rPr>
              <a:t>Certify &amp; Register Credits</a:t>
            </a:r>
            <a:endParaRPr lang="en-US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2" name="Pentagon 11"/>
          <p:cNvSpPr>
            <a:spLocks/>
          </p:cNvSpPr>
          <p:nvPr/>
        </p:nvSpPr>
        <p:spPr>
          <a:xfrm>
            <a:off x="5327650" y="5292875"/>
            <a:ext cx="457200" cy="1828800"/>
          </a:xfrm>
          <a:prstGeom prst="homePlate">
            <a:avLst/>
          </a:prstGeom>
          <a:solidFill>
            <a:schemeClr val="accent6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91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962656" y="5312664"/>
            <a:ext cx="2432304" cy="1801368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txBody>
          <a:bodyPr wrap="square" lIns="274320" rIns="0" rtlCol="0" anchor="ctr" anchorCtr="1">
            <a:noAutofit/>
          </a:bodyPr>
          <a:lstStyle>
            <a:defPPr>
              <a:defRPr lang="en-US"/>
            </a:defPPr>
            <a:lvl1pPr marL="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825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65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748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300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12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49499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7750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66002" algn="l" defTabSz="1216502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91">
              <a:defRPr/>
            </a:pPr>
            <a:r>
              <a:rPr lang="en-US" b="1" dirty="0" smtClean="0">
                <a:solidFill>
                  <a:schemeClr val="bg1"/>
                </a:solidFill>
                <a:latin typeface="Calibri"/>
              </a:rPr>
              <a:t>Verify Project Implementation &amp; Maintenance</a:t>
            </a:r>
            <a:endParaRPr lang="en-US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Folded Corner 20"/>
          <p:cNvSpPr/>
          <p:nvPr/>
        </p:nvSpPr>
        <p:spPr>
          <a:xfrm rot="10800000">
            <a:off x="8372602" y="1618687"/>
            <a:ext cx="533399" cy="685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ded Corner 21"/>
          <p:cNvSpPr/>
          <p:nvPr/>
        </p:nvSpPr>
        <p:spPr>
          <a:xfrm rot="10800000">
            <a:off x="3191002" y="1618687"/>
            <a:ext cx="533399" cy="6858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ded Corner 22"/>
          <p:cNvSpPr/>
          <p:nvPr/>
        </p:nvSpPr>
        <p:spPr>
          <a:xfrm rot="10800000">
            <a:off x="4899260" y="7578875"/>
            <a:ext cx="533399" cy="685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lded Corner 24"/>
          <p:cNvSpPr/>
          <p:nvPr/>
        </p:nvSpPr>
        <p:spPr>
          <a:xfrm rot="10800000">
            <a:off x="7385051" y="7578875"/>
            <a:ext cx="533399" cy="6858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lded Corner 25"/>
          <p:cNvSpPr/>
          <p:nvPr/>
        </p:nvSpPr>
        <p:spPr>
          <a:xfrm rot="10800000">
            <a:off x="9975851" y="7578875"/>
            <a:ext cx="533399" cy="6858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457701" y="2304487"/>
            <a:ext cx="0" cy="4737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639301" y="2304487"/>
            <a:ext cx="0" cy="47378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3" idx="2"/>
          </p:cNvCxnSpPr>
          <p:nvPr/>
        </p:nvCxnSpPr>
        <p:spPr>
          <a:xfrm>
            <a:off x="5165959" y="7121675"/>
            <a:ext cx="0" cy="45720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657130" y="7121675"/>
            <a:ext cx="0" cy="457200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242550" y="7093264"/>
            <a:ext cx="0" cy="457200"/>
          </a:xfrm>
          <a:prstGeom prst="straightConnector1">
            <a:avLst/>
          </a:prstGeom>
          <a:ln w="254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266375" y="1888988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Credit Demand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201152" y="7191469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Credit Supply</a:t>
            </a:r>
            <a:endParaRPr lang="en-US" b="1" dirty="0"/>
          </a:p>
        </p:txBody>
      </p:sp>
      <p:sp>
        <p:nvSpPr>
          <p:cNvPr id="44" name="Folded Corner 43"/>
          <p:cNvSpPr/>
          <p:nvPr/>
        </p:nvSpPr>
        <p:spPr>
          <a:xfrm rot="10800000">
            <a:off x="5051660" y="7731275"/>
            <a:ext cx="533399" cy="685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olded Corner 44"/>
          <p:cNvSpPr/>
          <p:nvPr/>
        </p:nvSpPr>
        <p:spPr>
          <a:xfrm rot="10800000">
            <a:off x="5204060" y="7883675"/>
            <a:ext cx="533399" cy="68580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olded Corner 45"/>
          <p:cNvSpPr/>
          <p:nvPr/>
        </p:nvSpPr>
        <p:spPr>
          <a:xfrm rot="10800000">
            <a:off x="10128251" y="7731275"/>
            <a:ext cx="533399" cy="6858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olded Corner 46"/>
          <p:cNvSpPr/>
          <p:nvPr/>
        </p:nvSpPr>
        <p:spPr>
          <a:xfrm rot="10800000">
            <a:off x="10280651" y="7883675"/>
            <a:ext cx="533399" cy="6858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olded Corner 47"/>
          <p:cNvSpPr/>
          <p:nvPr/>
        </p:nvSpPr>
        <p:spPr>
          <a:xfrm rot="10800000">
            <a:off x="7537451" y="7731275"/>
            <a:ext cx="533399" cy="6858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olded Corner 48"/>
          <p:cNvSpPr/>
          <p:nvPr/>
        </p:nvSpPr>
        <p:spPr>
          <a:xfrm rot="10800000">
            <a:off x="7689851" y="7883675"/>
            <a:ext cx="533399" cy="68580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>
            <a:spLocks noGrp="1"/>
          </p:cNvSpPr>
          <p:nvPr/>
        </p:nvSpPr>
        <p:spPr>
          <a:xfrm>
            <a:off x="338328" y="0"/>
            <a:ext cx="11521440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7889" rtl="0" eaLnBrk="1" latinLnBrk="0" hangingPunct="1">
              <a:spcBef>
                <a:spcPct val="0"/>
              </a:spcBef>
              <a:buNone/>
              <a:defRPr sz="58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Laguna Water Quality Trading Flow Chart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4" grpId="0" animBg="1"/>
      <p:bldP spid="7" grpId="0" animBg="1"/>
      <p:bldP spid="5" grpId="0" animBg="1"/>
      <p:bldP spid="6" grpId="0" animBg="1"/>
      <p:bldP spid="3" grpId="0" animBg="1"/>
      <p:bldP spid="10" grpId="0" animBg="1"/>
      <p:bldP spid="13" grpId="0" animBg="1"/>
      <p:bldP spid="11" grpId="0" animBg="1"/>
      <p:bldP spid="12" grpId="0" animBg="1"/>
      <p:bldP spid="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4" grpId="0"/>
      <p:bldP spid="35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965" y="405976"/>
            <a:ext cx="10972800" cy="1522413"/>
          </a:xfrm>
        </p:spPr>
        <p:txBody>
          <a:bodyPr>
            <a:noAutofit/>
          </a:bodyPr>
          <a:lstStyle/>
          <a:p>
            <a:r>
              <a:rPr lang="en-US" altLang="en-US" sz="4800" dirty="0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Today’s Board Agenda Packet</a:t>
            </a:r>
            <a:br>
              <a:rPr lang="en-US" altLang="en-US" sz="4800" dirty="0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altLang="en-US" sz="4800" dirty="0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(Item 2)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8965" y="2281237"/>
            <a:ext cx="10972800" cy="6400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Executive Officer’s Summary Report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EOSR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Draft Resolution No. R1-2017-0027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Draft Water Quality Trading Framework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Excerpts from National Network’s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Options and Considerations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Document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Notice of Public Workshop and Opportunity to Comment (Due: July 21, 2017)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Links to Additional Materials on the Regional Water Board’s Webpage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0B332-441E-43D1-ABC1-40276BE29828}" type="slidenum">
              <a:rPr kumimoji="0" lang="en-US" sz="159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78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59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1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402336"/>
            <a:ext cx="10961370" cy="152241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br>
              <a:rPr lang="en-US" sz="4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(following today’s discussion)</a:t>
            </a:r>
            <a:endParaRPr lang="en-US" sz="4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286000"/>
            <a:ext cx="10972800" cy="64008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Close of Public Comment Period:                 July 21, 2017</a:t>
            </a:r>
          </a:p>
          <a:p>
            <a:r>
              <a:rPr lang="en-US" sz="4400" dirty="0" smtClean="0"/>
              <a:t>Staff Response to Comments and Revisions</a:t>
            </a:r>
          </a:p>
          <a:p>
            <a:r>
              <a:rPr lang="en-US" sz="4400" dirty="0" smtClean="0"/>
              <a:t>Regional Water Board Adoption Hearing: December 13, 2017</a:t>
            </a:r>
          </a:p>
          <a:p>
            <a:r>
              <a:rPr lang="en-US" sz="4400" dirty="0" smtClean="0"/>
              <a:t>Proceed with Laguna TMDLs and Beneficial Use Recovery Efforts</a:t>
            </a:r>
          </a:p>
        </p:txBody>
      </p:sp>
    </p:spTree>
    <p:extLst>
      <p:ext uri="{BB962C8B-B14F-4D97-AF65-F5344CB8AC3E}">
        <p14:creationId xmlns:p14="http://schemas.microsoft.com/office/powerpoint/2010/main" val="3483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402336"/>
            <a:ext cx="10961370" cy="152241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5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131377"/>
            <a:ext cx="109728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Please refer all questions or comments related to the Draft Resolution and Draft Framework to: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David Kuszmar, P.E.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david.kuszmar@waterboards.ca.gov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(707) 576-2693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Written comments due: July 21, 2017</a:t>
            </a:r>
          </a:p>
          <a:p>
            <a:pPr marL="0" indent="0">
              <a:buNone/>
            </a:pPr>
            <a:r>
              <a:rPr lang="en-US" dirty="0" smtClean="0"/>
              <a:t>Send to: </a:t>
            </a:r>
            <a:r>
              <a:rPr lang="en-US" dirty="0" smtClean="0">
                <a:hlinkClick r:id="rId4"/>
              </a:rPr>
              <a:t>northcoast@waterboards.ca.gov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5" descr="Sonoma County Locatio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886662" y="1420918"/>
            <a:ext cx="5489143" cy="7104592"/>
          </a:xfrm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405977" y="1522412"/>
            <a:ext cx="5379191" cy="681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15045" indent="-315045" defTabSz="1217889" eaLnBrk="1" fontAlgn="base" hangingPunct="1">
              <a:spcBef>
                <a:spcPts val="1598"/>
              </a:spcBef>
              <a:spcAft>
                <a:spcPct val="0"/>
              </a:spcAft>
            </a:pPr>
            <a:r>
              <a:rPr lang="en-US" altLang="en-US" sz="3197" dirty="0">
                <a:solidFill>
                  <a:schemeClr val="bg2"/>
                </a:solidFill>
                <a:cs typeface="Arial" charset="0"/>
              </a:rPr>
              <a:t>Largest tributary of Russian River (254 mi</a:t>
            </a:r>
            <a:r>
              <a:rPr lang="en-US" altLang="en-US" sz="3197" baseline="30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altLang="en-US" sz="3197" dirty="0">
                <a:solidFill>
                  <a:schemeClr val="bg2"/>
                </a:solidFill>
                <a:cs typeface="Arial" charset="0"/>
              </a:rPr>
              <a:t>)</a:t>
            </a:r>
          </a:p>
          <a:p>
            <a:pPr marL="315045" indent="-315045" defTabSz="1217889" eaLnBrk="1" fontAlgn="base" hangingPunct="1">
              <a:spcBef>
                <a:spcPts val="1598"/>
              </a:spcBef>
              <a:spcAft>
                <a:spcPct val="0"/>
              </a:spcAft>
            </a:pPr>
            <a:r>
              <a:rPr lang="en-US" altLang="en-US" sz="3197" dirty="0">
                <a:solidFill>
                  <a:schemeClr val="bg2"/>
                </a:solidFill>
                <a:cs typeface="Arial" charset="0"/>
              </a:rPr>
              <a:t>Metropolitan center of the North Coast Region</a:t>
            </a:r>
          </a:p>
          <a:p>
            <a:pPr marL="315045" indent="-315045" defTabSz="1217889" eaLnBrk="1" fontAlgn="base" hangingPunct="1">
              <a:spcBef>
                <a:spcPts val="1598"/>
              </a:spcBef>
              <a:spcAft>
                <a:spcPct val="0"/>
              </a:spcAft>
            </a:pPr>
            <a:r>
              <a:rPr lang="en-US" altLang="en-US" sz="3197" dirty="0">
                <a:solidFill>
                  <a:schemeClr val="bg2"/>
                </a:solidFill>
                <a:cs typeface="Arial" charset="0"/>
              </a:rPr>
              <a:t>70 mi</a:t>
            </a:r>
            <a:r>
              <a:rPr lang="en-US" altLang="en-US" sz="3197" baseline="30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altLang="en-US" sz="3197" dirty="0">
                <a:solidFill>
                  <a:schemeClr val="bg2"/>
                </a:solidFill>
                <a:cs typeface="Arial" charset="0"/>
              </a:rPr>
              <a:t> of </a:t>
            </a:r>
            <a:r>
              <a:rPr lang="ja-JP" altLang="en-US" sz="3197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altLang="ja-JP" sz="3197" dirty="0">
                <a:solidFill>
                  <a:schemeClr val="bg2"/>
                </a:solidFill>
                <a:cs typeface="Arial" charset="0"/>
              </a:rPr>
              <a:t>Important Farmland</a:t>
            </a:r>
            <a:r>
              <a:rPr lang="ja-JP" altLang="en-US" sz="3197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altLang="ja-JP" sz="3197" dirty="0">
                <a:solidFill>
                  <a:schemeClr val="bg2"/>
                </a:solidFill>
                <a:cs typeface="Arial" charset="0"/>
              </a:rPr>
              <a:t> (per CA Dept. of Conservation)</a:t>
            </a:r>
          </a:p>
          <a:p>
            <a:pPr marL="315045" indent="-315045" defTabSz="1217889" eaLnBrk="1" fontAlgn="base" hangingPunct="1">
              <a:spcBef>
                <a:spcPts val="1598"/>
              </a:spcBef>
              <a:spcAft>
                <a:spcPct val="0"/>
              </a:spcAft>
            </a:pPr>
            <a:r>
              <a:rPr lang="en-US" altLang="en-US" sz="3197" dirty="0">
                <a:solidFill>
                  <a:schemeClr val="bg2"/>
                </a:solidFill>
                <a:cs typeface="Arial" charset="0"/>
              </a:rPr>
              <a:t>Largest freshwater wetlands complex on northern CA coast</a:t>
            </a:r>
          </a:p>
          <a:p>
            <a:pPr marL="315045" indent="-315045" defTabSz="1217889" eaLnBrk="1" fontAlgn="base" hangingPunct="1">
              <a:spcBef>
                <a:spcPts val="1598"/>
              </a:spcBef>
              <a:spcAft>
                <a:spcPct val="0"/>
              </a:spcAft>
            </a:pPr>
            <a:r>
              <a:rPr lang="ja-JP" altLang="en-US" sz="3197" dirty="0">
                <a:solidFill>
                  <a:schemeClr val="bg2"/>
                </a:solidFill>
                <a:cs typeface="Arial" charset="0"/>
              </a:rPr>
              <a:t>“</a:t>
            </a:r>
            <a:r>
              <a:rPr lang="en-US" altLang="ja-JP" sz="3197" dirty="0">
                <a:solidFill>
                  <a:schemeClr val="bg2"/>
                </a:solidFill>
                <a:cs typeface="Arial" charset="0"/>
              </a:rPr>
              <a:t>Wetland of International Importance</a:t>
            </a:r>
            <a:r>
              <a:rPr lang="ja-JP" altLang="en-US" sz="3197" dirty="0">
                <a:solidFill>
                  <a:schemeClr val="bg2"/>
                </a:solidFill>
                <a:cs typeface="Arial" charset="0"/>
              </a:rPr>
              <a:t>”</a:t>
            </a:r>
            <a:r>
              <a:rPr lang="en-US" altLang="ja-JP" sz="3197" dirty="0">
                <a:solidFill>
                  <a:schemeClr val="bg2"/>
                </a:solidFill>
                <a:cs typeface="Arial" charset="0"/>
              </a:rPr>
              <a:t> (per </a:t>
            </a:r>
            <a:r>
              <a:rPr lang="en-US" altLang="ja-JP" sz="3197" dirty="0" err="1">
                <a:solidFill>
                  <a:schemeClr val="bg2"/>
                </a:solidFill>
                <a:cs typeface="Arial" charset="0"/>
              </a:rPr>
              <a:t>Ramsar</a:t>
            </a:r>
            <a:r>
              <a:rPr lang="en-US" altLang="ja-JP" sz="3197" dirty="0">
                <a:solidFill>
                  <a:schemeClr val="bg2"/>
                </a:solidFill>
                <a:cs typeface="Arial" charset="0"/>
              </a:rPr>
              <a:t>)</a:t>
            </a:r>
            <a:endParaRPr lang="en-US" altLang="en-US" sz="3197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710423" y="304482"/>
            <a:ext cx="107772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dirty="0">
                <a:solidFill>
                  <a:srgbClr val="264D74"/>
                </a:solidFill>
              </a:rPr>
              <a:t>Laguna de Santa Rosa Watershed</a:t>
            </a:r>
          </a:p>
        </p:txBody>
      </p:sp>
    </p:spTree>
    <p:extLst>
      <p:ext uri="{BB962C8B-B14F-4D97-AF65-F5344CB8AC3E}">
        <p14:creationId xmlns:p14="http://schemas.microsoft.com/office/powerpoint/2010/main" val="11997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aguna Overview Map from Sonoma Land Trust et al 2003_cropp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0" y="1454749"/>
            <a:ext cx="7237803" cy="707076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-52560" y="1559242"/>
            <a:ext cx="4465743" cy="689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b="1" dirty="0" err="1">
                <a:solidFill>
                  <a:srgbClr val="264D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Waterbodies</a:t>
            </a:r>
            <a:r>
              <a:rPr lang="en-US" altLang="en-US" sz="3400" b="1" dirty="0">
                <a:solidFill>
                  <a:srgbClr val="264D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3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Windsor 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Creek</a:t>
            </a:r>
            <a:endParaRPr lang="en-US" altLang="en-US" sz="3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West 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Creek</a:t>
            </a:r>
            <a:endParaRPr lang="en-US" altLang="en-US" sz="3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Santa Rosa 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Creek</a:t>
            </a:r>
            <a:endParaRPr lang="en-US" altLang="en-US" sz="3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Copeland </a:t>
            </a: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Creek</a:t>
            </a:r>
            <a:endParaRPr lang="en-US" altLang="en-US" sz="3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Laguna de SR</a:t>
            </a: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34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b="1" dirty="0">
                <a:solidFill>
                  <a:srgbClr val="264D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Municipalities:</a:t>
            </a: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Windsor</a:t>
            </a: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Santa Rosa</a:t>
            </a: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Rohnert Park</a:t>
            </a: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Cotati</a:t>
            </a: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Sebastopol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710424" y="293910"/>
            <a:ext cx="10777246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dirty="0">
                <a:solidFill>
                  <a:srgbClr val="264D74"/>
                </a:solidFill>
              </a:rPr>
              <a:t>Laguna de Santa Rosa Watershed</a:t>
            </a:r>
          </a:p>
        </p:txBody>
      </p:sp>
    </p:spTree>
    <p:extLst>
      <p:ext uri="{BB962C8B-B14F-4D97-AF65-F5344CB8AC3E}">
        <p14:creationId xmlns:p14="http://schemas.microsoft.com/office/powerpoint/2010/main" val="24522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060" y="-1"/>
            <a:ext cx="6890665" cy="9134475"/>
          </a:xfrm>
          <a:prstGeom prst="rect">
            <a:avLst/>
          </a:prstGeom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22250" y="1590258"/>
            <a:ext cx="4556933" cy="526297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>
                <a:solidFill>
                  <a:schemeClr val="bg1"/>
                </a:solidFill>
              </a:rPr>
              <a:t>Laguna de Santa Rosa </a:t>
            </a:r>
            <a:r>
              <a:rPr lang="en-US" altLang="en-US" sz="4800" dirty="0" smtClean="0">
                <a:solidFill>
                  <a:schemeClr val="bg1"/>
                </a:solidFill>
              </a:rPr>
              <a:t>Watershed</a:t>
            </a: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800" dirty="0">
              <a:solidFill>
                <a:schemeClr val="bg1"/>
              </a:solidFill>
            </a:endParaRPr>
          </a:p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 smtClean="0">
                <a:solidFill>
                  <a:schemeClr val="bg1"/>
                </a:solidFill>
              </a:rPr>
              <a:t>Pre-European Settlement</a:t>
            </a:r>
            <a:r>
              <a:rPr lang="en-US" altLang="en-US" sz="4800" dirty="0">
                <a:solidFill>
                  <a:schemeClr val="bg1"/>
                </a:solidFill>
              </a:rPr>
              <a:t> </a:t>
            </a:r>
            <a:r>
              <a:rPr lang="en-US" altLang="en-US" sz="4800" dirty="0" smtClean="0">
                <a:solidFill>
                  <a:schemeClr val="bg1"/>
                </a:solidFill>
              </a:rPr>
              <a:t>Conditions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14050" y="8377237"/>
            <a:ext cx="748731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965" y="402336"/>
            <a:ext cx="10972800" cy="1522413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solidFill>
                  <a:srgbClr val="264D7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Historic Landscape Alterations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976437"/>
            <a:ext cx="10972800" cy="6400800"/>
          </a:xfrm>
        </p:spPr>
        <p:txBody>
          <a:bodyPr/>
          <a:lstStyle/>
          <a:p>
            <a:pPr eaLnBrk="1" hangingPunct="1">
              <a:spcBef>
                <a:spcPts val="1598"/>
              </a:spcBef>
              <a:defRPr/>
            </a:pPr>
            <a:r>
              <a:rPr lang="en-US" sz="3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Widespread Urban and Agricultural Development</a:t>
            </a:r>
          </a:p>
          <a:p>
            <a:pPr eaLnBrk="1" hangingPunct="1">
              <a:spcBef>
                <a:spcPts val="1598"/>
              </a:spcBef>
              <a:defRPr/>
            </a:pPr>
            <a:r>
              <a:rPr lang="en-US" sz="3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Elimination </a:t>
            </a:r>
            <a:r>
              <a:rPr lang="en-US" sz="3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Functional </a:t>
            </a:r>
            <a:r>
              <a:rPr lang="en-US" sz="3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Wetland and Riparian Areas</a:t>
            </a:r>
            <a:endParaRPr lang="en-US" sz="39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598"/>
              </a:spcBef>
              <a:defRPr/>
            </a:pPr>
            <a:r>
              <a:rPr lang="en-US" sz="3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3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Impervious Cover</a:t>
            </a:r>
          </a:p>
          <a:p>
            <a:pPr eaLnBrk="1" hangingPunct="1">
              <a:spcBef>
                <a:spcPts val="1598"/>
              </a:spcBef>
              <a:defRPr/>
            </a:pPr>
            <a:r>
              <a:rPr lang="en-US" sz="3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of Roads, Crossings &amp; Bridges</a:t>
            </a:r>
          </a:p>
          <a:p>
            <a:pPr eaLnBrk="1" hangingPunct="1">
              <a:spcBef>
                <a:spcPts val="1598"/>
              </a:spcBef>
              <a:defRPr/>
            </a:pPr>
            <a:r>
              <a:rPr lang="en-US" sz="3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US" sz="3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Channelization &amp; Straightening of Surface Drainage </a:t>
            </a:r>
            <a:r>
              <a:rPr lang="en-US" sz="3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  <a:p>
            <a:pPr eaLnBrk="1" hangingPunct="1">
              <a:spcBef>
                <a:spcPts val="1598"/>
              </a:spcBef>
              <a:defRPr/>
            </a:pPr>
            <a:r>
              <a:rPr lang="en-US" sz="3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Re-alignment of Mark West </a:t>
            </a:r>
            <a:r>
              <a:rPr lang="en-US" sz="3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Creek</a:t>
            </a:r>
            <a:endParaRPr lang="en-US" sz="39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Laguna Overview Map from Sonoma Land Trust et al 2003_cropp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0" y="1454749"/>
            <a:ext cx="7237803" cy="707076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-38060" y="1900237"/>
            <a:ext cx="446574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400" b="1" dirty="0" smtClean="0">
                <a:solidFill>
                  <a:srgbClr val="264D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303(d) Impairments</a:t>
            </a:r>
            <a:r>
              <a:rPr lang="en-US" altLang="en-US" sz="3400" b="1" dirty="0">
                <a:solidFill>
                  <a:srgbClr val="264D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3400" dirty="0">
                <a:solidFill>
                  <a:srgbClr val="264D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1217889" eaLnBrk="1" fontAlgn="base" hangingPunct="1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Phosphorus</a:t>
            </a:r>
            <a:endParaRPr lang="en-US" altLang="en-US" sz="3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7889" eaLnBrk="1" fontAlgn="base" hangingPunct="1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Dissolved Oxygen</a:t>
            </a:r>
          </a:p>
          <a:p>
            <a:pPr algn="ctr" defTabSz="1217889" eaLnBrk="1" fontAlgn="base" hangingPunct="1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Sediment</a:t>
            </a:r>
          </a:p>
          <a:p>
            <a:pPr algn="ctr" defTabSz="1217889" eaLnBrk="1" fontAlgn="base" hangingPunct="1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</a:p>
          <a:p>
            <a:pPr algn="ctr" defTabSz="1217889" eaLnBrk="1" fontAlgn="base" hangingPunct="1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en-US" sz="3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Pathogens</a:t>
            </a:r>
          </a:p>
          <a:p>
            <a:pPr algn="ctr" defTabSz="1217889" eaLnBrk="1" fontAlgn="base" hangingPunct="1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Mercury</a:t>
            </a:r>
          </a:p>
          <a:p>
            <a:pPr algn="ctr" defTabSz="1217889" eaLnBrk="1" fontAlgn="base" hangingPunct="1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Aluminum</a:t>
            </a:r>
          </a:p>
          <a:p>
            <a:pPr algn="ctr" defTabSz="1217889" eaLnBrk="1" fontAlgn="base" hangingPunct="1">
              <a:spcBef>
                <a:spcPts val="1200"/>
              </a:spcBef>
              <a:spcAft>
                <a:spcPct val="0"/>
              </a:spcAft>
              <a:buNone/>
              <a:defRPr/>
            </a:pPr>
            <a:r>
              <a:rPr lang="en-US" altLang="en-US" sz="3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Manganese</a:t>
            </a:r>
            <a:endParaRPr lang="en-US" altLang="en-US" sz="3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10424" y="293910"/>
            <a:ext cx="107772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7889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dirty="0">
                <a:solidFill>
                  <a:srgbClr val="264D74"/>
                </a:solidFill>
              </a:rPr>
              <a:t>Laguna de Santa Rosa Watershed</a:t>
            </a:r>
          </a:p>
        </p:txBody>
      </p:sp>
    </p:spTree>
    <p:extLst>
      <p:ext uri="{BB962C8B-B14F-4D97-AF65-F5344CB8AC3E}">
        <p14:creationId xmlns:p14="http://schemas.microsoft.com/office/powerpoint/2010/main" val="33893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402336"/>
            <a:ext cx="10972800" cy="1522413"/>
          </a:xfrm>
        </p:spPr>
        <p:txBody>
          <a:bodyPr/>
          <a:lstStyle/>
          <a:p>
            <a:r>
              <a:rPr lang="en-US" altLang="en-US" sz="48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Total Maximum</a:t>
            </a:r>
            <a:br>
              <a:rPr lang="en-US" altLang="en-US" sz="48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 smtClean="0">
                <a:solidFill>
                  <a:srgbClr val="264D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Load (TMDL)?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2281237"/>
            <a:ext cx="10972800" cy="6400800"/>
          </a:xfrm>
        </p:spPr>
        <p:txBody>
          <a:bodyPr/>
          <a:lstStyle/>
          <a:p>
            <a:r>
              <a:rPr lang="en-US" sz="4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Quantitative Assessment</a:t>
            </a:r>
          </a:p>
          <a:p>
            <a:pPr lvl="1"/>
            <a:r>
              <a:rPr lang="en-US" sz="4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Quality Problems</a:t>
            </a:r>
          </a:p>
          <a:p>
            <a:pPr lvl="1"/>
            <a:r>
              <a:rPr lang="en-US" sz="4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Contributing Sources</a:t>
            </a:r>
          </a:p>
          <a:p>
            <a:pPr lvl="1"/>
            <a:r>
              <a:rPr lang="en-US" sz="4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Targets &amp; Linkages</a:t>
            </a:r>
          </a:p>
          <a:p>
            <a:pPr lvl="1"/>
            <a:r>
              <a:rPr lang="en-US" sz="4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Reductions &amp; Allocations</a:t>
            </a:r>
          </a:p>
          <a:p>
            <a:r>
              <a:rPr lang="en-US" sz="4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 Plan</a:t>
            </a:r>
          </a:p>
          <a:p>
            <a:r>
              <a:rPr lang="en-US" sz="4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Plan</a:t>
            </a:r>
            <a:endParaRPr lang="en-US" sz="44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Ribbons">
  <a:themeElements>
    <a:clrScheme name="Ribbons 6">
      <a:dk1>
        <a:srgbClr val="000022"/>
      </a:dk1>
      <a:lt1>
        <a:srgbClr val="FFFFFF"/>
      </a:lt1>
      <a:dk2>
        <a:srgbClr val="000066"/>
      </a:dk2>
      <a:lt2>
        <a:srgbClr val="FFCC00"/>
      </a:lt2>
      <a:accent1>
        <a:srgbClr val="666699"/>
      </a:accent1>
      <a:accent2>
        <a:srgbClr val="000048"/>
      </a:accent2>
      <a:accent3>
        <a:srgbClr val="AAAAB8"/>
      </a:accent3>
      <a:accent4>
        <a:srgbClr val="DADADA"/>
      </a:accent4>
      <a:accent5>
        <a:srgbClr val="B8B8CA"/>
      </a:accent5>
      <a:accent6>
        <a:srgbClr val="000040"/>
      </a:accent6>
      <a:hlink>
        <a:srgbClr val="9999FF"/>
      </a:hlink>
      <a:folHlink>
        <a:srgbClr val="000099"/>
      </a:folHlink>
    </a:clrScheme>
    <a:fontScheme name="Ribb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</TotalTime>
  <Words>1095</Words>
  <Application>Microsoft Office PowerPoint</Application>
  <PresentationFormat>Ledger Paper (11x17 in)</PresentationFormat>
  <Paragraphs>254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ＭＳ Ｐゴシック</vt:lpstr>
      <vt:lpstr>Arial</vt:lpstr>
      <vt:lpstr>Avenir LT Std 65 Medium</vt:lpstr>
      <vt:lpstr>Calibri</vt:lpstr>
      <vt:lpstr>Calibri Light</vt:lpstr>
      <vt:lpstr>Times New Roman</vt:lpstr>
      <vt:lpstr>2_Office Theme</vt:lpstr>
      <vt:lpstr>3_Office Theme</vt:lpstr>
      <vt:lpstr>4_Office Theme</vt:lpstr>
      <vt:lpstr>5_Office Theme</vt:lpstr>
      <vt:lpstr>6_Office Theme</vt:lpstr>
      <vt:lpstr>Office Theme</vt:lpstr>
      <vt:lpstr>1_Ribbons</vt:lpstr>
      <vt:lpstr>2_Ribbons</vt:lpstr>
      <vt:lpstr>5_Ribbons</vt:lpstr>
      <vt:lpstr>1_Office Theme</vt:lpstr>
      <vt:lpstr>7_Office Theme</vt:lpstr>
      <vt:lpstr>8_Office Theme</vt:lpstr>
      <vt:lpstr>4_Custom Design</vt:lpstr>
      <vt:lpstr>Item 2: Workshop on the Draft Water Quality Trading Framework for the Laguna de Santa Rosa Watershed</vt:lpstr>
      <vt:lpstr>Workshop Outline</vt:lpstr>
      <vt:lpstr>Today’s Board Agenda Packet (Item 2)</vt:lpstr>
      <vt:lpstr>PowerPoint Presentation</vt:lpstr>
      <vt:lpstr>PowerPoint Presentation</vt:lpstr>
      <vt:lpstr>PowerPoint Presentation</vt:lpstr>
      <vt:lpstr>Historic Landscape Alterations</vt:lpstr>
      <vt:lpstr>PowerPoint Presentation</vt:lpstr>
      <vt:lpstr>What is a Total Maximum Daily Load (TMDL)?</vt:lpstr>
      <vt:lpstr>Initial Conclusions</vt:lpstr>
      <vt:lpstr>PowerPoint Presentation</vt:lpstr>
      <vt:lpstr>PowerPoint Presentation</vt:lpstr>
      <vt:lpstr>Regional Water Board Actions Related to WQT in the Laguna</vt:lpstr>
      <vt:lpstr>Regional Water Board Actions Related to WQT in the Laguna</vt:lpstr>
      <vt:lpstr>Development of Local Stakeholder Recommendations for WQT</vt:lpstr>
      <vt:lpstr>CIG Project Participants</vt:lpstr>
      <vt:lpstr>PowerPoint Presentation</vt:lpstr>
      <vt:lpstr>PowerPoint Presentation</vt:lpstr>
      <vt:lpstr>How Does Water Quality Trading Work?</vt:lpstr>
      <vt:lpstr>Water Quality Trading Programs in the U.S.</vt:lpstr>
      <vt:lpstr>PowerPoint Presentation</vt:lpstr>
      <vt:lpstr>PowerPoint Presentation</vt:lpstr>
      <vt:lpstr>PowerPoint Presentation</vt:lpstr>
      <vt:lpstr>Support for Revising the Santa Rosa Nutrient Offset Program</vt:lpstr>
      <vt:lpstr>PowerPoint Presentation</vt:lpstr>
      <vt:lpstr>Staff’s Approach for Developing the Draft Framework</vt:lpstr>
      <vt:lpstr>Guiding Principles for WQT in the Laguna de Santa Rosa</vt:lpstr>
      <vt:lpstr>Draft Framework Structure</vt:lpstr>
      <vt:lpstr>PowerPoint Presentation</vt:lpstr>
      <vt:lpstr>Next Steps (following today’s discussion)</vt:lpstr>
      <vt:lpstr>Thank You!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Kuszmar</dc:creator>
  <cp:lastModifiedBy>Kuszmar, David@Waterboards</cp:lastModifiedBy>
  <cp:revision>205</cp:revision>
  <cp:lastPrinted>2017-06-26T16:52:45Z</cp:lastPrinted>
  <dcterms:created xsi:type="dcterms:W3CDTF">2016-12-14T22:27:06Z</dcterms:created>
  <dcterms:modified xsi:type="dcterms:W3CDTF">2017-06-28T19:59:28Z</dcterms:modified>
</cp:coreProperties>
</file>